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73" r:id="rId5"/>
    <p:sldId id="275" r:id="rId6"/>
    <p:sldId id="277" r:id="rId7"/>
    <p:sldId id="278" r:id="rId8"/>
    <p:sldId id="281" r:id="rId9"/>
    <p:sldId id="282" r:id="rId10"/>
    <p:sldId id="286" r:id="rId11"/>
    <p:sldId id="284" r:id="rId12"/>
    <p:sldId id="287" r:id="rId13"/>
    <p:sldId id="299" r:id="rId14"/>
    <p:sldId id="288" r:id="rId15"/>
    <p:sldId id="289" r:id="rId16"/>
    <p:sldId id="290" r:id="rId17"/>
    <p:sldId id="296" r:id="rId18"/>
    <p:sldId id="291" r:id="rId19"/>
    <p:sldId id="294" r:id="rId20"/>
    <p:sldId id="295" r:id="rId21"/>
    <p:sldId id="292" r:id="rId22"/>
    <p:sldId id="293" r:id="rId23"/>
    <p:sldId id="297" r:id="rId24"/>
    <p:sldId id="298" r:id="rId25"/>
    <p:sldId id="27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7A71F-F18D-4A60-A240-FB6A0ECE8F66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2D750-CDF1-47F3-8458-417B1E079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757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9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610600" y="1104900"/>
            <a:ext cx="9186353" cy="7954867"/>
            <a:chOff x="0" y="0"/>
            <a:chExt cx="7029450" cy="6087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-19678" r="-1007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000870" y="444639"/>
            <a:ext cx="2934435" cy="2934435"/>
          </a:xfrm>
          <a:custGeom>
            <a:avLst/>
            <a:gdLst/>
            <a:ahLst/>
            <a:cxnLst/>
            <a:rect l="l" t="t" r="r" b="b"/>
            <a:pathLst>
              <a:path w="2934435" h="2934435">
                <a:moveTo>
                  <a:pt x="0" y="0"/>
                </a:moveTo>
                <a:lnTo>
                  <a:pt x="2934435" y="0"/>
                </a:lnTo>
                <a:lnTo>
                  <a:pt x="2934435" y="2934434"/>
                </a:lnTo>
                <a:lnTo>
                  <a:pt x="0" y="2934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924436" y="7866622"/>
            <a:ext cx="1468750" cy="2937500"/>
          </a:xfrm>
          <a:custGeom>
            <a:avLst/>
            <a:gdLst/>
            <a:ahLst/>
            <a:cxnLst/>
            <a:rect l="l" t="t" r="r" b="b"/>
            <a:pathLst>
              <a:path w="1468750" h="2937500">
                <a:moveTo>
                  <a:pt x="0" y="0"/>
                </a:moveTo>
                <a:lnTo>
                  <a:pt x="1468750" y="0"/>
                </a:lnTo>
                <a:lnTo>
                  <a:pt x="1468750" y="2937500"/>
                </a:lnTo>
                <a:lnTo>
                  <a:pt x="0" y="293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424367" y="2568817"/>
            <a:ext cx="2627846" cy="1313923"/>
            <a:chOff x="0" y="0"/>
            <a:chExt cx="3503795" cy="1751897"/>
          </a:xfrm>
        </p:grpSpPr>
        <p:sp>
          <p:nvSpPr>
            <p:cNvPr id="7" name="Freeform 7"/>
            <p:cNvSpPr/>
            <p:nvPr/>
          </p:nvSpPr>
          <p:spPr>
            <a:xfrm>
              <a:off x="1751897" y="0"/>
              <a:ext cx="1751897" cy="1751897"/>
            </a:xfrm>
            <a:custGeom>
              <a:avLst/>
              <a:gdLst/>
              <a:ahLst/>
              <a:cxnLst/>
              <a:rect l="l" t="t" r="r" b="b"/>
              <a:pathLst>
                <a:path w="1751897" h="1751897">
                  <a:moveTo>
                    <a:pt x="0" y="0"/>
                  </a:moveTo>
                  <a:lnTo>
                    <a:pt x="1751898" y="0"/>
                  </a:lnTo>
                  <a:lnTo>
                    <a:pt x="1751898" y="1751897"/>
                  </a:lnTo>
                  <a:lnTo>
                    <a:pt x="0" y="175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751897" cy="1751897"/>
            </a:xfrm>
            <a:custGeom>
              <a:avLst/>
              <a:gdLst/>
              <a:ahLst/>
              <a:cxnLst/>
              <a:rect l="l" t="t" r="r" b="b"/>
              <a:pathLst>
                <a:path w="1751897" h="1751897">
                  <a:moveTo>
                    <a:pt x="0" y="0"/>
                  </a:moveTo>
                  <a:lnTo>
                    <a:pt x="1751897" y="0"/>
                  </a:lnTo>
                  <a:lnTo>
                    <a:pt x="1751897" y="1751897"/>
                  </a:lnTo>
                  <a:lnTo>
                    <a:pt x="0" y="175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47725"/>
            <a:ext cx="7989824" cy="85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Full stack(</a:t>
            </a:r>
            <a:r>
              <a:rPr lang="ko-KR" altLang="en-US" sz="2400" b="1" dirty="0" err="1">
                <a:solidFill>
                  <a:schemeClr val="bg1"/>
                </a:solidFill>
              </a:rPr>
              <a:t>풀스택</a:t>
            </a:r>
            <a:r>
              <a:rPr lang="en-US" altLang="ko-KR" sz="2400" b="1" dirty="0">
                <a:solidFill>
                  <a:schemeClr val="bg1"/>
                </a:solidFill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</a:rPr>
              <a:t>웹 개발자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과정 </a:t>
            </a:r>
            <a:r>
              <a:rPr lang="ko-KR" altLang="en-US" sz="2400" b="1" dirty="0" err="1">
                <a:solidFill>
                  <a:schemeClr val="bg1"/>
                </a:solidFill>
              </a:rPr>
              <a:t>박제연</a:t>
            </a:r>
            <a:endParaRPr lang="ko-KR" altLang="en-US" sz="2400" b="1" dirty="0">
              <a:solidFill>
                <a:schemeClr val="bg1"/>
              </a:solidFill>
            </a:endParaRPr>
          </a:p>
          <a:p>
            <a:pPr>
              <a:lnSpc>
                <a:spcPts val="4176"/>
              </a:lnSpc>
            </a:pPr>
            <a:r>
              <a:rPr lang="en-US" sz="2400" dirty="0">
                <a:solidFill>
                  <a:srgbClr val="FFFFFF"/>
                </a:solidFill>
              </a:rPr>
              <a:t>2023/11/01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5400" y="8115300"/>
            <a:ext cx="7989824" cy="6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5"/>
              </a:lnSpc>
            </a:pPr>
            <a:r>
              <a:rPr lang="en-US" sz="6600" spc="-90" dirty="0" err="1">
                <a:solidFill>
                  <a:srgbClr val="FFFFFF"/>
                </a:solidFill>
                <a:ea typeface="Gothic A1 Bold"/>
              </a:rPr>
              <a:t>SuperCar</a:t>
            </a:r>
            <a:r>
              <a:rPr lang="en-US" sz="6600" spc="-90" dirty="0">
                <a:solidFill>
                  <a:srgbClr val="FFFFFF"/>
                </a:solidFill>
                <a:ea typeface="Gothic A1 Bold"/>
              </a:rPr>
              <a:t> Experience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-7030" y="-6419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8.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DB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설계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B09F816-6C52-8333-19F7-2FCEBF637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781300"/>
            <a:ext cx="157353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2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-7030" y="-6419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9.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기능 정의서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749673"/>
              </p:ext>
            </p:extLst>
          </p:nvPr>
        </p:nvGraphicFramePr>
        <p:xfrm>
          <a:off x="3189933" y="2226906"/>
          <a:ext cx="11353800" cy="76709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4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6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94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대분류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중분류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82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회원관리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　회원수정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가입한 회원의 정보 수정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4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회원탈퇴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가입된 회원의 정보 삭제처리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4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차량검색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차량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검색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4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글목록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페이지에 </a:t>
                      </a:r>
                      <a:r>
                        <a:rPr lang="en-US" altLang="ko-KR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개글만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기법으로 출력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04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글작성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추가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04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글수정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수정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04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글삭제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삭제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6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글보기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상세보기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04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답변달기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답변글</a:t>
                      </a: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작성하기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04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시승신청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신청작성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시승을 원하는 차량을 선택하여 </a:t>
                      </a:r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시승신청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04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비회원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회원관련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이용자</a:t>
                      </a:r>
                      <a:r>
                        <a:rPr lang="en-US" altLang="ko-KR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249134"/>
                  </a:ext>
                </a:extLst>
              </a:tr>
              <a:tr h="4804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웹페이지이용을 위한 회원가입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4582"/>
                  </a:ext>
                </a:extLst>
              </a:tr>
              <a:tr h="4804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차량검색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입력한 값에 일치한</a:t>
                      </a:r>
                      <a:r>
                        <a:rPr lang="en-US" altLang="ko-KR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대소문자 구분</a:t>
                      </a:r>
                      <a:r>
                        <a:rPr lang="en-US" altLang="ko-KR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x)</a:t>
                      </a: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차량 출력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136211"/>
                  </a:ext>
                </a:extLst>
              </a:tr>
              <a:tr h="48040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시승신청관리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사용자가 신청한 시승신청 내역을 출력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208542"/>
                  </a:ext>
                </a:extLst>
              </a:tr>
              <a:tr h="4804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후기게시판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사용자가 작성한 후기게시판 목록을 확인할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6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3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-7030" y="-6419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10.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기능 정의서 및 설계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C6FF14C-B2CF-F4B9-F37E-744BB2A87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1" y="2293683"/>
            <a:ext cx="17305377" cy="799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-7030" y="-6419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10.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프로젝트  기능소스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CC3AB2C-531A-DDA5-F493-E9927E5E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477589"/>
            <a:ext cx="5217917" cy="742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361C85-2B43-AF31-7454-5FA294606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477589"/>
            <a:ext cx="4455419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27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18308F0-FEA9-B79C-9B56-EFD8E331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1" y="2933700"/>
            <a:ext cx="9615139" cy="64008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0" y="-24542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11. UI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시연 및 핵심기능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–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메인 페이지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모서리가 둥근 직사각형 38">
            <a:extLst>
              <a:ext uri="{FF2B5EF4-FFF2-40B4-BE49-F238E27FC236}">
                <a16:creationId xmlns:a16="http://schemas.microsoft.com/office/drawing/2014/main" id="{758A057D-0B53-8101-5C0F-0DFB4B4D13EB}"/>
              </a:ext>
            </a:extLst>
          </p:cNvPr>
          <p:cNvSpPr/>
          <p:nvPr/>
        </p:nvSpPr>
        <p:spPr>
          <a:xfrm>
            <a:off x="10581922" y="2552700"/>
            <a:ext cx="7248878" cy="734512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1. </a:t>
            </a:r>
            <a:r>
              <a:rPr lang="ko-KR" altLang="en-US" sz="2800" b="1" dirty="0">
                <a:solidFill>
                  <a:schemeClr val="tx1"/>
                </a:solidFill>
              </a:rPr>
              <a:t>로그인 전</a:t>
            </a:r>
            <a:r>
              <a:rPr lang="en-US" altLang="ko-KR" sz="2800" b="1" dirty="0">
                <a:solidFill>
                  <a:schemeClr val="tx1"/>
                </a:solidFill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</a:rPr>
              <a:t>회원로그인후</a:t>
            </a:r>
            <a:r>
              <a:rPr lang="en-US" altLang="ko-KR" sz="2800" b="1" dirty="0">
                <a:solidFill>
                  <a:schemeClr val="tx1"/>
                </a:solidFill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</a:rPr>
              <a:t>관리자 로그인 후</a:t>
            </a:r>
            <a:r>
              <a:rPr lang="en-US" altLang="ko-KR" sz="2800" b="1" dirty="0">
                <a:solidFill>
                  <a:schemeClr val="tx1"/>
                </a:solidFill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</a:rPr>
              <a:t>헤더의 메뉴가 다르게 보인다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2. </a:t>
            </a:r>
            <a:r>
              <a:rPr lang="ko-KR" altLang="en-US" sz="2800" b="1" dirty="0">
                <a:solidFill>
                  <a:schemeClr val="tx1"/>
                </a:solidFill>
              </a:rPr>
              <a:t>검색하기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</a:rPr>
              <a:t>차량검색 클릭 시 검색창이 나온다</a:t>
            </a:r>
            <a:r>
              <a:rPr lang="en-US" altLang="ko-KR" sz="2800" b="1" dirty="0">
                <a:solidFill>
                  <a:schemeClr val="tx1"/>
                </a:solidFill>
              </a:rPr>
              <a:t>(ajax)</a:t>
            </a:r>
          </a:p>
          <a:p>
            <a:pPr marL="131400" lvl="1">
              <a:lnSpc>
                <a:spcPct val="20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</a:rPr>
              <a:t>비회원</a:t>
            </a:r>
            <a:r>
              <a:rPr lang="en-US" altLang="ko-KR" sz="2800" b="1" dirty="0">
                <a:solidFill>
                  <a:schemeClr val="tx1"/>
                </a:solidFill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</a:rPr>
              <a:t>회원 이용가능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3. </a:t>
            </a:r>
            <a:r>
              <a:rPr lang="ko-KR" altLang="en-US" sz="2800" b="1" dirty="0">
                <a:solidFill>
                  <a:schemeClr val="tx1"/>
                </a:solidFill>
              </a:rPr>
              <a:t>관리자 모드 클릭 시 관리자 모드 로그인 화면으로 이동한다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 marL="131400" lvl="1">
              <a:lnSpc>
                <a:spcPct val="200000"/>
              </a:lnSpc>
            </a:pP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D47B2-B89B-5277-5436-FB84FF98861C}"/>
              </a:ext>
            </a:extLst>
          </p:cNvPr>
          <p:cNvSpPr/>
          <p:nvPr/>
        </p:nvSpPr>
        <p:spPr>
          <a:xfrm>
            <a:off x="1905000" y="2933700"/>
            <a:ext cx="25908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DEF8-7CD5-0366-7AD7-A91E64B3B69A}"/>
              </a:ext>
            </a:extLst>
          </p:cNvPr>
          <p:cNvSpPr txBox="1"/>
          <p:nvPr/>
        </p:nvSpPr>
        <p:spPr>
          <a:xfrm>
            <a:off x="1752600" y="255270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F0395E-9E78-2CE0-82FA-ABFD54304876}"/>
              </a:ext>
            </a:extLst>
          </p:cNvPr>
          <p:cNvSpPr/>
          <p:nvPr/>
        </p:nvSpPr>
        <p:spPr>
          <a:xfrm>
            <a:off x="5791200" y="8877300"/>
            <a:ext cx="457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6C45B-8925-3F7B-0FBC-2D2E0DC790DE}"/>
              </a:ext>
            </a:extLst>
          </p:cNvPr>
          <p:cNvSpPr txBox="1"/>
          <p:nvPr/>
        </p:nvSpPr>
        <p:spPr>
          <a:xfrm>
            <a:off x="4502832" y="252192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7139D6-A2A4-9D34-E3C8-E676196796F4}"/>
              </a:ext>
            </a:extLst>
          </p:cNvPr>
          <p:cNvSpPr/>
          <p:nvPr/>
        </p:nvSpPr>
        <p:spPr>
          <a:xfrm>
            <a:off x="4585939" y="2927412"/>
            <a:ext cx="1662461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31A1D-6225-B8AD-B343-3097148B251A}"/>
              </a:ext>
            </a:extLst>
          </p:cNvPr>
          <p:cNvSpPr txBox="1"/>
          <p:nvPr/>
        </p:nvSpPr>
        <p:spPr>
          <a:xfrm>
            <a:off x="5638800" y="84559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72952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EFC52C-05D6-BC93-3BE2-2361813B0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2" y="3589811"/>
            <a:ext cx="9271747" cy="5099222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0" y="-24542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0" y="522122"/>
            <a:ext cx="1353095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11. UI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시연 및 핵심기능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–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로그인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,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회원가입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모서리가 둥근 직사각형 38">
            <a:extLst>
              <a:ext uri="{FF2B5EF4-FFF2-40B4-BE49-F238E27FC236}">
                <a16:creationId xmlns:a16="http://schemas.microsoft.com/office/drawing/2014/main" id="{758A057D-0B53-8101-5C0F-0DFB4B4D13EB}"/>
              </a:ext>
            </a:extLst>
          </p:cNvPr>
          <p:cNvSpPr/>
          <p:nvPr/>
        </p:nvSpPr>
        <p:spPr>
          <a:xfrm>
            <a:off x="10661821" y="2560874"/>
            <a:ext cx="7248878" cy="734512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1. </a:t>
            </a:r>
            <a:r>
              <a:rPr lang="ko-KR" altLang="en-US" sz="2800" b="1" dirty="0">
                <a:solidFill>
                  <a:schemeClr val="tx1"/>
                </a:solidFill>
              </a:rPr>
              <a:t>사용자 로그인 메뉴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</a:rPr>
              <a:t>사용자 로그인 시 다양한 메뉴 이용이 가능하다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2. </a:t>
            </a:r>
            <a:r>
              <a:rPr lang="ko-KR" altLang="en-US" sz="2800" b="1" dirty="0">
                <a:solidFill>
                  <a:schemeClr val="tx1"/>
                </a:solidFill>
              </a:rPr>
              <a:t>사용자 회원가입 메뉴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- </a:t>
            </a:r>
            <a:r>
              <a:rPr lang="ko-KR" altLang="en-US" sz="2800" b="1" dirty="0">
                <a:solidFill>
                  <a:schemeClr val="tx1"/>
                </a:solidFill>
              </a:rPr>
              <a:t>회원가입을 하지 않은 사용자는 회원가입 버튼을 통해 회원가입 창으로 이동이 가능하다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D47B2-B89B-5277-5436-FB84FF98861C}"/>
              </a:ext>
            </a:extLst>
          </p:cNvPr>
          <p:cNvSpPr/>
          <p:nvPr/>
        </p:nvSpPr>
        <p:spPr>
          <a:xfrm>
            <a:off x="5097374" y="6696868"/>
            <a:ext cx="895846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DEF8-7CD5-0366-7AD7-A91E64B3B69A}"/>
              </a:ext>
            </a:extLst>
          </p:cNvPr>
          <p:cNvSpPr txBox="1"/>
          <p:nvPr/>
        </p:nvSpPr>
        <p:spPr>
          <a:xfrm>
            <a:off x="5014513" y="631847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98856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9DD4D1B-4A33-CE9B-23F5-0E6846B3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43525"/>
            <a:ext cx="9520445" cy="7581151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0" y="-24542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0" y="522122"/>
            <a:ext cx="1353095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11. UI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시연 및 핵심기능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–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로그인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,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회원가입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모서리가 둥근 직사각형 38">
            <a:extLst>
              <a:ext uri="{FF2B5EF4-FFF2-40B4-BE49-F238E27FC236}">
                <a16:creationId xmlns:a16="http://schemas.microsoft.com/office/drawing/2014/main" id="{758A057D-0B53-8101-5C0F-0DFB4B4D13EB}"/>
              </a:ext>
            </a:extLst>
          </p:cNvPr>
          <p:cNvSpPr/>
          <p:nvPr/>
        </p:nvSpPr>
        <p:spPr>
          <a:xfrm>
            <a:off x="10661821" y="2560874"/>
            <a:ext cx="7248878" cy="734512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400" b="1" dirty="0">
                <a:solidFill>
                  <a:schemeClr val="tx1"/>
                </a:solidFill>
              </a:rPr>
              <a:t>사용자가 원하는</a:t>
            </a:r>
            <a:r>
              <a:rPr lang="en-US" altLang="ko-KR" sz="2400" b="1" dirty="0">
                <a:solidFill>
                  <a:schemeClr val="tx1"/>
                </a:solidFill>
              </a:rPr>
              <a:t>ID </a:t>
            </a:r>
            <a:r>
              <a:rPr lang="ko-KR" altLang="en-US" sz="2400" b="1" dirty="0">
                <a:solidFill>
                  <a:schemeClr val="tx1"/>
                </a:solidFill>
              </a:rPr>
              <a:t>입력 시 중복체크 여부를 확인한다</a:t>
            </a:r>
            <a:r>
              <a:rPr lang="en-US" altLang="ko-KR" sz="2400" b="1" dirty="0">
                <a:solidFill>
                  <a:schemeClr val="tx1"/>
                </a:solidFill>
              </a:rPr>
              <a:t>. (ajax</a:t>
            </a:r>
            <a:r>
              <a:rPr lang="ko-KR" altLang="en-US" sz="2400" b="1" dirty="0">
                <a:solidFill>
                  <a:schemeClr val="tx1"/>
                </a:solidFill>
              </a:rPr>
              <a:t>이용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</a:p>
          <a:p>
            <a:pPr marL="514350" indent="-514350">
              <a:lnSpc>
                <a:spcPct val="200000"/>
              </a:lnSpc>
              <a:buFontTx/>
              <a:buAutoNum type="arabicPeriod" startAt="2"/>
            </a:pPr>
            <a:r>
              <a:rPr lang="ko-KR" altLang="en-US" sz="2400" b="1" dirty="0">
                <a:solidFill>
                  <a:schemeClr val="tx1"/>
                </a:solidFill>
              </a:rPr>
              <a:t>비밀번호 확인을 통해 두 비밀번호가 일치해야 회원가입을 할 수 있다</a:t>
            </a:r>
            <a:r>
              <a:rPr lang="en-US" altLang="ko-KR" sz="2400" b="1" dirty="0">
                <a:solidFill>
                  <a:schemeClr val="tx1"/>
                </a:solidFill>
              </a:rPr>
              <a:t>. (ajax</a:t>
            </a:r>
            <a:r>
              <a:rPr lang="ko-KR" altLang="en-US" sz="2400" b="1" dirty="0">
                <a:solidFill>
                  <a:schemeClr val="tx1"/>
                </a:solidFill>
              </a:rPr>
              <a:t>이용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/>
                </a:solidFill>
              </a:rPr>
              <a:t>3. </a:t>
            </a:r>
            <a:r>
              <a:rPr lang="ko-KR" altLang="en-US" sz="2400" b="1" dirty="0">
                <a:solidFill>
                  <a:schemeClr val="tx1"/>
                </a:solidFill>
              </a:rPr>
              <a:t>메일 형식은 해당 정규표현식을 만족 해야 한다</a:t>
            </a:r>
            <a:r>
              <a:rPr lang="en-US" altLang="ko-KR" sz="2400" b="1" dirty="0">
                <a:solidFill>
                  <a:schemeClr val="tx1"/>
                </a:solidFill>
              </a:rPr>
              <a:t>. (ajax</a:t>
            </a:r>
            <a:r>
              <a:rPr lang="ko-KR" altLang="en-US" sz="2400" b="1" dirty="0">
                <a:solidFill>
                  <a:schemeClr val="tx1"/>
                </a:solidFill>
              </a:rPr>
              <a:t>이용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/^[a-zA-Z0-9_\.]+@[a-zA-Z0-9_]+(\.\w+){1,2}$/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D47B2-B89B-5277-5436-FB84FF98861C}"/>
              </a:ext>
            </a:extLst>
          </p:cNvPr>
          <p:cNvSpPr/>
          <p:nvPr/>
        </p:nvSpPr>
        <p:spPr>
          <a:xfrm>
            <a:off x="4118666" y="3619500"/>
            <a:ext cx="3577533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DEF8-7CD5-0366-7AD7-A91E64B3B69A}"/>
              </a:ext>
            </a:extLst>
          </p:cNvPr>
          <p:cNvSpPr txBox="1"/>
          <p:nvPr/>
        </p:nvSpPr>
        <p:spPr>
          <a:xfrm>
            <a:off x="3749669" y="345531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713311-E9B1-530A-B34D-909046088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3619500"/>
            <a:ext cx="2667000" cy="533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3BC1-03B6-9046-93AC-A8A51ACE5F39}"/>
              </a:ext>
            </a:extLst>
          </p:cNvPr>
          <p:cNvSpPr/>
          <p:nvPr/>
        </p:nvSpPr>
        <p:spPr>
          <a:xfrm>
            <a:off x="4118666" y="4213418"/>
            <a:ext cx="3577532" cy="930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9ED30-ED39-62CB-B104-3A47A4086DA8}"/>
              </a:ext>
            </a:extLst>
          </p:cNvPr>
          <p:cNvSpPr txBox="1"/>
          <p:nvPr/>
        </p:nvSpPr>
        <p:spPr>
          <a:xfrm>
            <a:off x="3698372" y="41167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6184AE-7F94-F0FD-491D-370BB3280FD7}"/>
              </a:ext>
            </a:extLst>
          </p:cNvPr>
          <p:cNvSpPr/>
          <p:nvPr/>
        </p:nvSpPr>
        <p:spPr>
          <a:xfrm>
            <a:off x="4096992" y="5819103"/>
            <a:ext cx="3599205" cy="461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7659E-86B3-CB2A-72A5-9D6B2460E472}"/>
              </a:ext>
            </a:extLst>
          </p:cNvPr>
          <p:cNvSpPr txBox="1"/>
          <p:nvPr/>
        </p:nvSpPr>
        <p:spPr>
          <a:xfrm>
            <a:off x="3633401" y="57086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61A765-2BAA-5F91-6C0A-A3367B287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618" y="4433491"/>
            <a:ext cx="2368381" cy="33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444681-3FF5-9EDE-6BD3-A004816C7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618" y="5852974"/>
            <a:ext cx="2052848" cy="4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43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26F61-1EE1-26B0-15B1-B59D1535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9" y="2476500"/>
            <a:ext cx="8001000" cy="768423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0" y="-24542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0" y="522122"/>
            <a:ext cx="1353095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11. UI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시연 및 핵심기능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–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정보수정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모서리가 둥근 직사각형 38">
            <a:extLst>
              <a:ext uri="{FF2B5EF4-FFF2-40B4-BE49-F238E27FC236}">
                <a16:creationId xmlns:a16="http://schemas.microsoft.com/office/drawing/2014/main" id="{758A057D-0B53-8101-5C0F-0DFB4B4D13EB}"/>
              </a:ext>
            </a:extLst>
          </p:cNvPr>
          <p:cNvSpPr/>
          <p:nvPr/>
        </p:nvSpPr>
        <p:spPr>
          <a:xfrm>
            <a:off x="10661821" y="2560874"/>
            <a:ext cx="7248878" cy="734512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</a:rPr>
              <a:t>정보수정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- </a:t>
            </a:r>
            <a:r>
              <a:rPr lang="ko-KR" altLang="en-US" sz="2800" b="1" dirty="0">
                <a:solidFill>
                  <a:schemeClr val="tx1"/>
                </a:solidFill>
              </a:rPr>
              <a:t>입력된 회원정보가 수정된다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2. </a:t>
            </a:r>
            <a:r>
              <a:rPr lang="ko-KR" altLang="en-US" sz="2800" b="1" dirty="0">
                <a:solidFill>
                  <a:schemeClr val="tx1"/>
                </a:solidFill>
              </a:rPr>
              <a:t>입력된 정보가 초기화된다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3. </a:t>
            </a:r>
            <a:r>
              <a:rPr lang="ko-KR" altLang="en-US" sz="2800" b="1" dirty="0">
                <a:solidFill>
                  <a:schemeClr val="tx1"/>
                </a:solidFill>
              </a:rPr>
              <a:t>이전 페이지로 이동한다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4. </a:t>
            </a:r>
            <a:r>
              <a:rPr lang="ko-KR" altLang="en-US" sz="2800" b="1" dirty="0">
                <a:solidFill>
                  <a:schemeClr val="tx1"/>
                </a:solidFill>
              </a:rPr>
              <a:t>현재 로그인 되어있는 계정이 탈퇴 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5. </a:t>
            </a:r>
            <a:r>
              <a:rPr lang="ko-KR" altLang="en-US" sz="2800" b="1" dirty="0">
                <a:solidFill>
                  <a:schemeClr val="tx1"/>
                </a:solidFill>
              </a:rPr>
              <a:t>메일은 회원가입과 동일한 </a:t>
            </a:r>
            <a:r>
              <a:rPr lang="en-US" altLang="ko-KR" sz="2800" b="1" dirty="0">
                <a:solidFill>
                  <a:schemeClr val="tx1"/>
                </a:solidFill>
              </a:rPr>
              <a:t>ajax</a:t>
            </a:r>
            <a:r>
              <a:rPr lang="ko-KR" altLang="en-US" sz="2800" b="1" dirty="0">
                <a:solidFill>
                  <a:schemeClr val="tx1"/>
                </a:solidFill>
              </a:rPr>
              <a:t>사용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D47B2-B89B-5277-5436-FB84FF98861C}"/>
              </a:ext>
            </a:extLst>
          </p:cNvPr>
          <p:cNvSpPr/>
          <p:nvPr/>
        </p:nvSpPr>
        <p:spPr>
          <a:xfrm>
            <a:off x="2286000" y="9300649"/>
            <a:ext cx="114300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DEF8-7CD5-0366-7AD7-A91E64B3B69A}"/>
              </a:ext>
            </a:extLst>
          </p:cNvPr>
          <p:cNvSpPr txBox="1"/>
          <p:nvPr/>
        </p:nvSpPr>
        <p:spPr>
          <a:xfrm>
            <a:off x="2173578" y="887686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3BC1-03B6-9046-93AC-A8A51ACE5F39}"/>
              </a:ext>
            </a:extLst>
          </p:cNvPr>
          <p:cNvSpPr/>
          <p:nvPr/>
        </p:nvSpPr>
        <p:spPr>
          <a:xfrm>
            <a:off x="3422422" y="9300648"/>
            <a:ext cx="914400" cy="461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9ED30-ED39-62CB-B104-3A47A4086DA8}"/>
              </a:ext>
            </a:extLst>
          </p:cNvPr>
          <p:cNvSpPr txBox="1"/>
          <p:nvPr/>
        </p:nvSpPr>
        <p:spPr>
          <a:xfrm>
            <a:off x="3361068" y="88337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7659E-86B3-CB2A-72A5-9D6B2460E472}"/>
              </a:ext>
            </a:extLst>
          </p:cNvPr>
          <p:cNvSpPr txBox="1"/>
          <p:nvPr/>
        </p:nvSpPr>
        <p:spPr>
          <a:xfrm>
            <a:off x="4299659" y="88314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64B598-17BD-B39B-7BB4-FABFD0855F5E}"/>
              </a:ext>
            </a:extLst>
          </p:cNvPr>
          <p:cNvSpPr/>
          <p:nvPr/>
        </p:nvSpPr>
        <p:spPr>
          <a:xfrm>
            <a:off x="4336822" y="9301721"/>
            <a:ext cx="914400" cy="461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808FDA-2DB0-152A-EE1E-AB98996A17A3}"/>
              </a:ext>
            </a:extLst>
          </p:cNvPr>
          <p:cNvSpPr/>
          <p:nvPr/>
        </p:nvSpPr>
        <p:spPr>
          <a:xfrm>
            <a:off x="5251222" y="9300648"/>
            <a:ext cx="1073378" cy="461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8D206-C80F-4C13-25D5-767C62C594A0}"/>
              </a:ext>
            </a:extLst>
          </p:cNvPr>
          <p:cNvSpPr txBox="1"/>
          <p:nvPr/>
        </p:nvSpPr>
        <p:spPr>
          <a:xfrm>
            <a:off x="5191955" y="88314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359854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8BA13E-4168-7782-4620-7DC298E9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81613"/>
            <a:ext cx="8229600" cy="1152525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0" y="-24542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0" y="522122"/>
            <a:ext cx="1353095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11. UI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시연 및 핵심기능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–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차량검색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모서리가 둥근 직사각형 38">
            <a:extLst>
              <a:ext uri="{FF2B5EF4-FFF2-40B4-BE49-F238E27FC236}">
                <a16:creationId xmlns:a16="http://schemas.microsoft.com/office/drawing/2014/main" id="{758A057D-0B53-8101-5C0F-0DFB4B4D13EB}"/>
              </a:ext>
            </a:extLst>
          </p:cNvPr>
          <p:cNvSpPr/>
          <p:nvPr/>
        </p:nvSpPr>
        <p:spPr>
          <a:xfrm>
            <a:off x="10661821" y="2560874"/>
            <a:ext cx="7248878" cy="734512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</a:rPr>
              <a:t>검색을 원하는 차량명을 입력 후 검색 아이콘을 클릭하면 원하는 차량 정보를 표시한다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-  </a:t>
            </a:r>
            <a:r>
              <a:rPr lang="ko-KR" altLang="en-US" sz="2800" b="1" dirty="0">
                <a:solidFill>
                  <a:schemeClr val="tx1"/>
                </a:solidFill>
              </a:rPr>
              <a:t>대소문자 구분</a:t>
            </a:r>
            <a:r>
              <a:rPr lang="en-US" altLang="ko-KR" sz="2800" b="1" dirty="0">
                <a:solidFill>
                  <a:schemeClr val="tx1"/>
                </a:solidFill>
              </a:rPr>
              <a:t>x</a:t>
            </a:r>
          </a:p>
          <a:p>
            <a:pPr marL="131400" lvl="1">
              <a:lnSpc>
                <a:spcPct val="200000"/>
              </a:lnSpc>
            </a:pP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D47B2-B89B-5277-5436-FB84FF98861C}"/>
              </a:ext>
            </a:extLst>
          </p:cNvPr>
          <p:cNvSpPr/>
          <p:nvPr/>
        </p:nvSpPr>
        <p:spPr>
          <a:xfrm>
            <a:off x="7696197" y="2947309"/>
            <a:ext cx="609603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DEF8-7CD5-0366-7AD7-A91E64B3B69A}"/>
              </a:ext>
            </a:extLst>
          </p:cNvPr>
          <p:cNvSpPr txBox="1"/>
          <p:nvPr/>
        </p:nvSpPr>
        <p:spPr>
          <a:xfrm>
            <a:off x="7293895" y="28243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6184AE-7F94-F0FD-491D-370BB3280FD7}"/>
              </a:ext>
            </a:extLst>
          </p:cNvPr>
          <p:cNvSpPr/>
          <p:nvPr/>
        </p:nvSpPr>
        <p:spPr>
          <a:xfrm>
            <a:off x="4096992" y="5819103"/>
            <a:ext cx="3599205" cy="461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7659E-86B3-CB2A-72A5-9D6B2460E472}"/>
              </a:ext>
            </a:extLst>
          </p:cNvPr>
          <p:cNvSpPr txBox="1"/>
          <p:nvPr/>
        </p:nvSpPr>
        <p:spPr>
          <a:xfrm>
            <a:off x="3633401" y="57086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1322C8-01F5-E367-EADD-034E4BF8B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193" y="4371922"/>
            <a:ext cx="7296807" cy="50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70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EAEFD53-6A67-35FD-D997-4EA0907C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00300"/>
            <a:ext cx="9887605" cy="7144185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0" y="-24542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0" y="522122"/>
            <a:ext cx="1353095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11. UI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시연 및 핵심기능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–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차량후기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모서리가 둥근 직사각형 38">
            <a:extLst>
              <a:ext uri="{FF2B5EF4-FFF2-40B4-BE49-F238E27FC236}">
                <a16:creationId xmlns:a16="http://schemas.microsoft.com/office/drawing/2014/main" id="{758A057D-0B53-8101-5C0F-0DFB4B4D13EB}"/>
              </a:ext>
            </a:extLst>
          </p:cNvPr>
          <p:cNvSpPr/>
          <p:nvPr/>
        </p:nvSpPr>
        <p:spPr>
          <a:xfrm>
            <a:off x="10661821" y="2560874"/>
            <a:ext cx="7248878" cy="734512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700" b="1" dirty="0">
                <a:solidFill>
                  <a:schemeClr val="tx1"/>
                </a:solidFill>
              </a:rPr>
              <a:t>해당 글 클릭 시 상세보기로 이동한다</a:t>
            </a:r>
            <a:r>
              <a:rPr lang="en-US" altLang="ko-KR" sz="2700" b="1" dirty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700" b="1" dirty="0">
                <a:solidFill>
                  <a:schemeClr val="tx1"/>
                </a:solidFill>
              </a:rPr>
              <a:t>글쓰기 입력 시 글쓰기 페이지로 이동한다</a:t>
            </a:r>
            <a:r>
              <a:rPr lang="en-US" altLang="ko-KR" sz="2700" b="1" dirty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700" b="1" dirty="0">
                <a:solidFill>
                  <a:schemeClr val="tx1"/>
                </a:solidFill>
              </a:rPr>
              <a:t>원하는 페이지 클릭 시 원하는 페이지로 이동된다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700" b="1" dirty="0">
                <a:solidFill>
                  <a:schemeClr val="tx1"/>
                </a:solidFill>
              </a:rPr>
              <a:t> - 10</a:t>
            </a:r>
            <a:r>
              <a:rPr lang="ko-KR" altLang="en-US" sz="2700" b="1" dirty="0">
                <a:solidFill>
                  <a:schemeClr val="tx1"/>
                </a:solidFill>
              </a:rPr>
              <a:t>페이지 이상 존재 시 우측에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700" b="1" dirty="0">
                <a:solidFill>
                  <a:schemeClr val="tx1"/>
                </a:solidFill>
              </a:rPr>
              <a:t>생성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700" b="1" dirty="0">
                <a:solidFill>
                  <a:schemeClr val="tx1"/>
                </a:solidFill>
              </a:rPr>
              <a:t>- </a:t>
            </a:r>
            <a:r>
              <a:rPr lang="ko-KR" altLang="en-US" sz="2700" b="1" dirty="0">
                <a:solidFill>
                  <a:schemeClr val="tx1"/>
                </a:solidFill>
              </a:rPr>
              <a:t>현재 페이지가 </a:t>
            </a:r>
            <a:r>
              <a:rPr lang="en-US" altLang="ko-KR" sz="2700" b="1" dirty="0">
                <a:solidFill>
                  <a:schemeClr val="tx1"/>
                </a:solidFill>
              </a:rPr>
              <a:t>10</a:t>
            </a:r>
            <a:r>
              <a:rPr lang="ko-KR" altLang="en-US" sz="2700" b="1" dirty="0">
                <a:solidFill>
                  <a:schemeClr val="tx1"/>
                </a:solidFill>
              </a:rPr>
              <a:t>이상일시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700" b="1" dirty="0">
                <a:solidFill>
                  <a:schemeClr val="tx1"/>
                </a:solidFill>
              </a:rPr>
              <a:t>생성 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D47B2-B89B-5277-5436-FB84FF98861C}"/>
              </a:ext>
            </a:extLst>
          </p:cNvPr>
          <p:cNvSpPr/>
          <p:nvPr/>
        </p:nvSpPr>
        <p:spPr>
          <a:xfrm>
            <a:off x="3249035" y="4680090"/>
            <a:ext cx="1170565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DEF8-7CD5-0366-7AD7-A91E64B3B69A}"/>
              </a:ext>
            </a:extLst>
          </p:cNvPr>
          <p:cNvSpPr txBox="1"/>
          <p:nvPr/>
        </p:nvSpPr>
        <p:spPr>
          <a:xfrm>
            <a:off x="2845989" y="460741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CD0EDD-5C1F-7A78-E0A7-3BE5F14BC6E0}"/>
              </a:ext>
            </a:extLst>
          </p:cNvPr>
          <p:cNvSpPr/>
          <p:nvPr/>
        </p:nvSpPr>
        <p:spPr>
          <a:xfrm>
            <a:off x="1219200" y="3574896"/>
            <a:ext cx="861060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3ADA7-3B11-674D-9B1D-713893080BCE}"/>
              </a:ext>
            </a:extLst>
          </p:cNvPr>
          <p:cNvSpPr txBox="1"/>
          <p:nvPr/>
        </p:nvSpPr>
        <p:spPr>
          <a:xfrm>
            <a:off x="998627" y="317478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C33F4B-231F-DD52-B982-9B9CB2BD2C3D}"/>
              </a:ext>
            </a:extLst>
          </p:cNvPr>
          <p:cNvSpPr/>
          <p:nvPr/>
        </p:nvSpPr>
        <p:spPr>
          <a:xfrm>
            <a:off x="3066562" y="8413392"/>
            <a:ext cx="4477238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9139E2-36D0-2BD0-2EEB-F5D6A17A7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7055" y="6548437"/>
            <a:ext cx="1343025" cy="447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BCEF92-A162-BA83-90B7-964E67A0263C}"/>
              </a:ext>
            </a:extLst>
          </p:cNvPr>
          <p:cNvSpPr txBox="1"/>
          <p:nvPr/>
        </p:nvSpPr>
        <p:spPr>
          <a:xfrm>
            <a:off x="2612716" y="82689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B0C5BB7-4B6B-832D-2F45-EE0807CC9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4118" y="8115300"/>
            <a:ext cx="12858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9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9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630400" y="198215"/>
            <a:ext cx="3243005" cy="1309191"/>
            <a:chOff x="0" y="0"/>
            <a:chExt cx="4324006" cy="1745587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1917" y="3834309"/>
            <a:ext cx="3243005" cy="1309191"/>
            <a:chOff x="0" y="0"/>
            <a:chExt cx="4324006" cy="1745587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제목 1"/>
          <p:cNvSpPr txBox="1">
            <a:spLocks/>
          </p:cNvSpPr>
          <p:nvPr/>
        </p:nvSpPr>
        <p:spPr>
          <a:xfrm>
            <a:off x="1222383" y="411960"/>
            <a:ext cx="3745154" cy="1166812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400" b="1" dirty="0">
                <a:solidFill>
                  <a:srgbClr val="756B5F"/>
                </a:solidFill>
              </a:rPr>
              <a:t>INDEX</a:t>
            </a:r>
            <a:endParaRPr lang="ko-KR" altLang="en-US" sz="6400" b="1" dirty="0">
              <a:solidFill>
                <a:srgbClr val="756B5F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71600" y="2095500"/>
            <a:ext cx="5040000" cy="504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100" b="1" dirty="0">
                <a:solidFill>
                  <a:schemeClr val="bg1"/>
                </a:solidFill>
                <a:latin typeface="+mn-ea"/>
              </a:rPr>
              <a:t>계획</a:t>
            </a:r>
            <a:endParaRPr lang="en-US" altLang="ko-KR" sz="2100" b="1" dirty="0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주제 및 목적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개발환경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개발리소스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504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작업분할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구조도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(WBS)</a:t>
            </a:r>
          </a:p>
          <a:p>
            <a:pPr marL="504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작업일정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46025" y="3238500"/>
            <a:ext cx="5333144" cy="597914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200" b="1">
                <a:solidFill>
                  <a:schemeClr val="bg1"/>
                </a:solidFill>
                <a:latin typeface="+mn-ea"/>
              </a:rPr>
              <a:t>분석 및 설계</a:t>
            </a:r>
            <a:endParaRPr lang="en-US" altLang="ko-KR" sz="2200" b="1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요구사항 분석</a:t>
            </a:r>
            <a:endParaRPr lang="en-US" altLang="ko-KR" sz="2000" b="1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유스케이스 다이어그램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(Usecase Diagram)</a:t>
            </a: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순차다이어그램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(Sequence Diagram)</a:t>
            </a: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기능정의서</a:t>
            </a:r>
            <a:endParaRPr lang="en-US" altLang="ko-KR" sz="2000" b="1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9.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DB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설계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(ERD)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613595" y="4381500"/>
            <a:ext cx="5040000" cy="504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571500">
              <a:lnSpc>
                <a:spcPct val="18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200" b="1">
                <a:solidFill>
                  <a:schemeClr val="bg1"/>
                </a:solidFill>
                <a:latin typeface="+mn-ea"/>
              </a:rPr>
              <a:t>구현 및 테스트</a:t>
            </a:r>
            <a:endParaRPr lang="en-US" altLang="ko-KR" sz="2200" b="1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10. Project source Explore</a:t>
            </a:r>
            <a:endParaRPr lang="ko-KR" altLang="en-US" sz="2000">
              <a:solidFill>
                <a:srgbClr val="C00000"/>
              </a:solidFill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11. UI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시연 및 핵심 기능</a:t>
            </a:r>
            <a:endParaRPr lang="en-US" altLang="ko-KR" sz="2000" b="1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12.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차후 개발 내용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5A3F418-AD5D-2BB7-BA65-A57B8544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93822"/>
            <a:ext cx="9691340" cy="7021678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0" y="-24542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0" y="522122"/>
            <a:ext cx="1353095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11. UI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시연 및 핵심기능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–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후기 글쓰기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모서리가 둥근 직사각형 38">
            <a:extLst>
              <a:ext uri="{FF2B5EF4-FFF2-40B4-BE49-F238E27FC236}">
                <a16:creationId xmlns:a16="http://schemas.microsoft.com/office/drawing/2014/main" id="{758A057D-0B53-8101-5C0F-0DFB4B4D13EB}"/>
              </a:ext>
            </a:extLst>
          </p:cNvPr>
          <p:cNvSpPr/>
          <p:nvPr/>
        </p:nvSpPr>
        <p:spPr>
          <a:xfrm>
            <a:off x="10661821" y="2560874"/>
            <a:ext cx="7248878" cy="734512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</a:rPr>
              <a:t>글쓰기 입력 시 게시판에 작성된 글이 입력된다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</a:rPr>
              <a:t>원할 시 첨부파일 첨부가 가능하다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</a:rPr>
              <a:t>취소 클릭 시 작성된 글이 취소된다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</a:rPr>
              <a:t>목록 클릭 시 게시판으로 이동된다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D47B2-B89B-5277-5436-FB84FF98861C}"/>
              </a:ext>
            </a:extLst>
          </p:cNvPr>
          <p:cNvSpPr/>
          <p:nvPr/>
        </p:nvSpPr>
        <p:spPr>
          <a:xfrm>
            <a:off x="4376394" y="7734300"/>
            <a:ext cx="805206" cy="53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DEF8-7CD5-0366-7AD7-A91E64B3B69A}"/>
              </a:ext>
            </a:extLst>
          </p:cNvPr>
          <p:cNvSpPr txBox="1"/>
          <p:nvPr/>
        </p:nvSpPr>
        <p:spPr>
          <a:xfrm>
            <a:off x="4294484" y="822004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CD0EDD-5C1F-7A78-E0A7-3BE5F14BC6E0}"/>
              </a:ext>
            </a:extLst>
          </p:cNvPr>
          <p:cNvSpPr/>
          <p:nvPr/>
        </p:nvSpPr>
        <p:spPr>
          <a:xfrm>
            <a:off x="4572001" y="7021028"/>
            <a:ext cx="2286000" cy="587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3ADA7-3B11-674D-9B1D-713893080BCE}"/>
              </a:ext>
            </a:extLst>
          </p:cNvPr>
          <p:cNvSpPr txBox="1"/>
          <p:nvPr/>
        </p:nvSpPr>
        <p:spPr>
          <a:xfrm>
            <a:off x="4427627" y="664170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3AFFED-502D-CF01-67FA-383C82B541B7}"/>
              </a:ext>
            </a:extLst>
          </p:cNvPr>
          <p:cNvSpPr/>
          <p:nvPr/>
        </p:nvSpPr>
        <p:spPr>
          <a:xfrm>
            <a:off x="5209642" y="7734299"/>
            <a:ext cx="657758" cy="551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B7CAC7-160E-C9F7-0CED-02D02CFDFDDE}"/>
              </a:ext>
            </a:extLst>
          </p:cNvPr>
          <p:cNvSpPr/>
          <p:nvPr/>
        </p:nvSpPr>
        <p:spPr>
          <a:xfrm>
            <a:off x="5882640" y="7734298"/>
            <a:ext cx="657758" cy="5311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0BFCB-890B-7056-1EBD-A8FEECC3CD97}"/>
              </a:ext>
            </a:extLst>
          </p:cNvPr>
          <p:cNvSpPr txBox="1"/>
          <p:nvPr/>
        </p:nvSpPr>
        <p:spPr>
          <a:xfrm>
            <a:off x="5082135" y="8220044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9E75F-64E6-9954-07B8-CAA39669C298}"/>
              </a:ext>
            </a:extLst>
          </p:cNvPr>
          <p:cNvSpPr txBox="1"/>
          <p:nvPr/>
        </p:nvSpPr>
        <p:spPr>
          <a:xfrm>
            <a:off x="5867400" y="8220044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655544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D4462A1A-DE5E-9F49-FD34-A8BA3C8E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8" y="2478344"/>
            <a:ext cx="9704059" cy="7090306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0" y="-24542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0" y="522122"/>
            <a:ext cx="1353095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11. UI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시연 및 핵심기능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–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후기 상세보기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D47B2-B89B-5277-5436-FB84FF98861C}"/>
              </a:ext>
            </a:extLst>
          </p:cNvPr>
          <p:cNvSpPr/>
          <p:nvPr/>
        </p:nvSpPr>
        <p:spPr>
          <a:xfrm>
            <a:off x="3945551" y="6361707"/>
            <a:ext cx="60959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DEF8-7CD5-0366-7AD7-A91E64B3B69A}"/>
              </a:ext>
            </a:extLst>
          </p:cNvPr>
          <p:cNvSpPr txBox="1"/>
          <p:nvPr/>
        </p:nvSpPr>
        <p:spPr>
          <a:xfrm>
            <a:off x="3831315" y="682793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모서리가 둥근 직사각형 38">
            <a:extLst>
              <a:ext uri="{FF2B5EF4-FFF2-40B4-BE49-F238E27FC236}">
                <a16:creationId xmlns:a16="http://schemas.microsoft.com/office/drawing/2014/main" id="{C9E5E09A-837E-98D0-F888-2DB41D1B860A}"/>
              </a:ext>
            </a:extLst>
          </p:cNvPr>
          <p:cNvSpPr/>
          <p:nvPr/>
        </p:nvSpPr>
        <p:spPr>
          <a:xfrm>
            <a:off x="10537860" y="2478344"/>
            <a:ext cx="7248878" cy="734512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45750" lvl="1" indent="-514350">
              <a:lnSpc>
                <a:spcPct val="200000"/>
              </a:lnSpc>
              <a:buAutoNum type="arabicPeriod"/>
            </a:pPr>
            <a:r>
              <a:rPr lang="ko-KR" altLang="en-US" sz="2400" b="1" dirty="0">
                <a:solidFill>
                  <a:schemeClr val="tx1"/>
                </a:solidFill>
              </a:rPr>
              <a:t>수정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400" b="1" dirty="0">
                <a:solidFill>
                  <a:schemeClr val="tx1"/>
                </a:solidFill>
              </a:rPr>
              <a:t> - </a:t>
            </a:r>
            <a:r>
              <a:rPr lang="ko-KR" altLang="en-US" sz="2400" b="1" dirty="0">
                <a:solidFill>
                  <a:schemeClr val="tx1"/>
                </a:solidFill>
              </a:rPr>
              <a:t>해당 글 수정하기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400" b="1" dirty="0">
                <a:solidFill>
                  <a:schemeClr val="tx1"/>
                </a:solidFill>
              </a:rPr>
              <a:t>2. </a:t>
            </a:r>
            <a:r>
              <a:rPr lang="ko-KR" altLang="en-US" sz="2400" b="1" dirty="0">
                <a:solidFill>
                  <a:schemeClr val="tx1"/>
                </a:solidFill>
              </a:rPr>
              <a:t>삭제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400" b="1" dirty="0">
                <a:solidFill>
                  <a:schemeClr val="tx1"/>
                </a:solidFill>
              </a:rPr>
              <a:t>- </a:t>
            </a:r>
            <a:r>
              <a:rPr lang="ko-KR" altLang="en-US" sz="2400" b="1" dirty="0">
                <a:solidFill>
                  <a:schemeClr val="tx1"/>
                </a:solidFill>
              </a:rPr>
              <a:t>해당 글 삭제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400" b="1" dirty="0">
                <a:solidFill>
                  <a:schemeClr val="tx1"/>
                </a:solidFill>
              </a:rPr>
              <a:t>3. </a:t>
            </a:r>
            <a:r>
              <a:rPr lang="ko-KR" altLang="en-US" sz="2400" b="1" dirty="0">
                <a:solidFill>
                  <a:schemeClr val="tx1"/>
                </a:solidFill>
              </a:rPr>
              <a:t>답변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400" b="1" dirty="0">
                <a:solidFill>
                  <a:schemeClr val="tx1"/>
                </a:solidFill>
              </a:rPr>
              <a:t>- </a:t>
            </a:r>
            <a:r>
              <a:rPr lang="ko-KR" altLang="en-US" sz="2400" b="1" dirty="0">
                <a:solidFill>
                  <a:schemeClr val="tx1"/>
                </a:solidFill>
              </a:rPr>
              <a:t>해당 글 답변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400" b="1" dirty="0">
                <a:solidFill>
                  <a:schemeClr val="tx1"/>
                </a:solidFill>
              </a:rPr>
              <a:t>4. </a:t>
            </a:r>
            <a:r>
              <a:rPr lang="ko-KR" altLang="en-US" sz="2400" b="1" dirty="0">
                <a:solidFill>
                  <a:schemeClr val="tx1"/>
                </a:solidFill>
              </a:rPr>
              <a:t>목록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400" b="1" dirty="0">
                <a:solidFill>
                  <a:schemeClr val="tx1"/>
                </a:solidFill>
              </a:rPr>
              <a:t>- </a:t>
            </a:r>
            <a:r>
              <a:rPr lang="ko-KR" altLang="en-US" sz="2400" b="1" dirty="0">
                <a:solidFill>
                  <a:schemeClr val="tx1"/>
                </a:solidFill>
              </a:rPr>
              <a:t>글 목록으로 이동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400" b="1" dirty="0">
                <a:solidFill>
                  <a:schemeClr val="tx1"/>
                </a:solidFill>
              </a:rPr>
              <a:t>5. </a:t>
            </a:r>
            <a:r>
              <a:rPr lang="ko-KR" altLang="en-US" sz="2400" b="1" dirty="0">
                <a:solidFill>
                  <a:schemeClr val="tx1"/>
                </a:solidFill>
              </a:rPr>
              <a:t>첨부파일 클릭 시 첨부파일 다운로드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23D02-615E-D4E0-98B7-4096BCA3ADF9}"/>
              </a:ext>
            </a:extLst>
          </p:cNvPr>
          <p:cNvSpPr/>
          <p:nvPr/>
        </p:nvSpPr>
        <p:spPr>
          <a:xfrm>
            <a:off x="4596884" y="6361706"/>
            <a:ext cx="660915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3AD34-CD60-BAC4-B91E-28EF5AFD22D5}"/>
              </a:ext>
            </a:extLst>
          </p:cNvPr>
          <p:cNvSpPr txBox="1"/>
          <p:nvPr/>
        </p:nvSpPr>
        <p:spPr>
          <a:xfrm>
            <a:off x="4518318" y="67940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7EFC5F-CB57-DA15-699D-8DD8838AB095}"/>
              </a:ext>
            </a:extLst>
          </p:cNvPr>
          <p:cNvSpPr/>
          <p:nvPr/>
        </p:nvSpPr>
        <p:spPr>
          <a:xfrm>
            <a:off x="5271463" y="6361707"/>
            <a:ext cx="626233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17075F-1DEB-AD20-73AF-9B2721773B1E}"/>
              </a:ext>
            </a:extLst>
          </p:cNvPr>
          <p:cNvSpPr/>
          <p:nvPr/>
        </p:nvSpPr>
        <p:spPr>
          <a:xfrm>
            <a:off x="5883709" y="6361705"/>
            <a:ext cx="660915" cy="461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3262FC-F457-E4D7-DAE0-BB5D4094D685}"/>
              </a:ext>
            </a:extLst>
          </p:cNvPr>
          <p:cNvSpPr txBox="1"/>
          <p:nvPr/>
        </p:nvSpPr>
        <p:spPr>
          <a:xfrm>
            <a:off x="5181411" y="67915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3D081A-22C2-0F8B-12EB-D4037DAA47B4}"/>
              </a:ext>
            </a:extLst>
          </p:cNvPr>
          <p:cNvSpPr txBox="1"/>
          <p:nvPr/>
        </p:nvSpPr>
        <p:spPr>
          <a:xfrm>
            <a:off x="5900256" y="67940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1966B8-9A32-0A5E-F295-287B9B8CF61F}"/>
              </a:ext>
            </a:extLst>
          </p:cNvPr>
          <p:cNvSpPr/>
          <p:nvPr/>
        </p:nvSpPr>
        <p:spPr>
          <a:xfrm>
            <a:off x="4724400" y="5866865"/>
            <a:ext cx="2476334" cy="390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9B7DB-39FF-7DE2-1DED-5EDBD9DF3818}"/>
              </a:ext>
            </a:extLst>
          </p:cNvPr>
          <p:cNvSpPr txBox="1"/>
          <p:nvPr/>
        </p:nvSpPr>
        <p:spPr>
          <a:xfrm>
            <a:off x="4648200" y="54304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111916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CA5AD3B-13A6-71BE-4859-DAC42798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30" y="2693822"/>
            <a:ext cx="9427969" cy="697467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0" y="-24542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0" y="522122"/>
            <a:ext cx="1353095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11. UI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시연 및 핵심기능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–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후기 글 수정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D47B2-B89B-5277-5436-FB84FF98861C}"/>
              </a:ext>
            </a:extLst>
          </p:cNvPr>
          <p:cNvSpPr/>
          <p:nvPr/>
        </p:nvSpPr>
        <p:spPr>
          <a:xfrm>
            <a:off x="4267200" y="8267700"/>
            <a:ext cx="685800" cy="526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DEF8-7CD5-0366-7AD7-A91E64B3B69A}"/>
              </a:ext>
            </a:extLst>
          </p:cNvPr>
          <p:cNvSpPr txBox="1"/>
          <p:nvPr/>
        </p:nvSpPr>
        <p:spPr>
          <a:xfrm>
            <a:off x="4168954" y="786759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모서리가 둥근 직사각형 38">
            <a:extLst>
              <a:ext uri="{FF2B5EF4-FFF2-40B4-BE49-F238E27FC236}">
                <a16:creationId xmlns:a16="http://schemas.microsoft.com/office/drawing/2014/main" id="{C9E5E09A-837E-98D0-F888-2DB41D1B860A}"/>
              </a:ext>
            </a:extLst>
          </p:cNvPr>
          <p:cNvSpPr/>
          <p:nvPr/>
        </p:nvSpPr>
        <p:spPr>
          <a:xfrm>
            <a:off x="10537860" y="2478344"/>
            <a:ext cx="7248878" cy="734512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45750" lvl="1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</a:rPr>
              <a:t>수정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- </a:t>
            </a:r>
            <a:r>
              <a:rPr lang="ko-KR" altLang="en-US" sz="2800" b="1" dirty="0">
                <a:solidFill>
                  <a:schemeClr val="tx1"/>
                </a:solidFill>
              </a:rPr>
              <a:t>수정 버튼 클릭 시 입력된 내용이 수정되어 게시판에 재입력된다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 marL="131400" lvl="1">
              <a:lnSpc>
                <a:spcPct val="200000"/>
              </a:lnSpc>
            </a:pPr>
            <a:endParaRPr lang="en-US" altLang="ko-KR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013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0" y="-24542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0" y="522122"/>
            <a:ext cx="1353095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11. UI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시연 및 핵심기능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–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시승신청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D47B2-B89B-5277-5436-FB84FF98861C}"/>
              </a:ext>
            </a:extLst>
          </p:cNvPr>
          <p:cNvSpPr/>
          <p:nvPr/>
        </p:nvSpPr>
        <p:spPr>
          <a:xfrm>
            <a:off x="3437027" y="8115300"/>
            <a:ext cx="762000" cy="526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DEF8-7CD5-0366-7AD7-A91E64B3B69A}"/>
              </a:ext>
            </a:extLst>
          </p:cNvPr>
          <p:cNvSpPr txBox="1"/>
          <p:nvPr/>
        </p:nvSpPr>
        <p:spPr>
          <a:xfrm>
            <a:off x="3376881" y="771519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모서리가 둥근 직사각형 38">
            <a:extLst>
              <a:ext uri="{FF2B5EF4-FFF2-40B4-BE49-F238E27FC236}">
                <a16:creationId xmlns:a16="http://schemas.microsoft.com/office/drawing/2014/main" id="{C9E5E09A-837E-98D0-F888-2DB41D1B860A}"/>
              </a:ext>
            </a:extLst>
          </p:cNvPr>
          <p:cNvSpPr/>
          <p:nvPr/>
        </p:nvSpPr>
        <p:spPr>
          <a:xfrm>
            <a:off x="10537860" y="2478344"/>
            <a:ext cx="7248878" cy="734512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45750" lvl="1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</a:rPr>
              <a:t>차량선택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- </a:t>
            </a:r>
            <a:r>
              <a:rPr lang="ko-KR" altLang="en-US" sz="2800" b="1" dirty="0">
                <a:solidFill>
                  <a:schemeClr val="tx1"/>
                </a:solidFill>
              </a:rPr>
              <a:t>시승을 원하는 차량 선택 시 차량 이미지가 표시되고 해당차량으로 신청이 가능하다</a:t>
            </a:r>
            <a:r>
              <a:rPr lang="en-US" altLang="ko-KR" sz="2800" b="1" dirty="0">
                <a:solidFill>
                  <a:schemeClr val="tx1"/>
                </a:solidFill>
              </a:rPr>
              <a:t>. (ajax</a:t>
            </a:r>
            <a:r>
              <a:rPr lang="ko-KR" altLang="en-US" sz="2800" b="1" dirty="0">
                <a:solidFill>
                  <a:schemeClr val="tx1"/>
                </a:solidFill>
              </a:rPr>
              <a:t>이용</a:t>
            </a:r>
            <a:r>
              <a:rPr lang="en-US" altLang="ko-KR" sz="2800" b="1" dirty="0">
                <a:solidFill>
                  <a:schemeClr val="tx1"/>
                </a:solidFill>
              </a:rPr>
              <a:t>)</a:t>
            </a:r>
          </a:p>
          <a:p>
            <a:pPr marL="13140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2. </a:t>
            </a:r>
            <a:r>
              <a:rPr lang="ko-KR" altLang="en-US" sz="2800" b="1" dirty="0">
                <a:solidFill>
                  <a:schemeClr val="tx1"/>
                </a:solidFill>
              </a:rPr>
              <a:t>신청하기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- </a:t>
            </a:r>
            <a:r>
              <a:rPr lang="ko-KR" altLang="en-US" sz="2800" b="1" dirty="0">
                <a:solidFill>
                  <a:schemeClr val="tx1"/>
                </a:solidFill>
              </a:rPr>
              <a:t>필수 입력 정보 입력 후 클릭 시 시승신청이 완료된다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 marL="13140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</a:rPr>
              <a:t>이름</a:t>
            </a:r>
            <a:r>
              <a:rPr lang="en-US" altLang="ko-KR" sz="2800" b="1" dirty="0">
                <a:solidFill>
                  <a:schemeClr val="tx1"/>
                </a:solidFill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</a:rPr>
              <a:t>전화번호</a:t>
            </a:r>
            <a:r>
              <a:rPr lang="en-US" altLang="ko-KR" sz="2800" b="1" dirty="0">
                <a:solidFill>
                  <a:schemeClr val="tx1"/>
                </a:solidFill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</a:rPr>
              <a:t>성별 필수입력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598D0D-6A36-6AE7-0E23-BAF25A71D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31" y="2628900"/>
            <a:ext cx="8894569" cy="75931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76806C-0A17-155B-39F5-A8F1F5B1E133}"/>
              </a:ext>
            </a:extLst>
          </p:cNvPr>
          <p:cNvSpPr/>
          <p:nvPr/>
        </p:nvSpPr>
        <p:spPr>
          <a:xfrm>
            <a:off x="685800" y="3467100"/>
            <a:ext cx="8458200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3D9D1-0A00-49F2-1BDD-0B738E81352D}"/>
              </a:ext>
            </a:extLst>
          </p:cNvPr>
          <p:cNvSpPr txBox="1"/>
          <p:nvPr/>
        </p:nvSpPr>
        <p:spPr>
          <a:xfrm>
            <a:off x="587554" y="306699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C19A05-3008-2666-3A10-8F8435729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5524500"/>
            <a:ext cx="2514600" cy="136733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2906009-9B8F-FF51-DE8B-1A106BBAE70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791200" y="6208168"/>
            <a:ext cx="685800" cy="1145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628DFB9-AF3C-5893-9E7E-619D3716E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677" y="7102262"/>
            <a:ext cx="2233976" cy="128452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1E7AE-92BE-5D72-E361-80C64EEBC6BC}"/>
              </a:ext>
            </a:extLst>
          </p:cNvPr>
          <p:cNvCxnSpPr>
            <a:cxnSpLocks/>
          </p:cNvCxnSpPr>
          <p:nvPr/>
        </p:nvCxnSpPr>
        <p:spPr>
          <a:xfrm flipV="1">
            <a:off x="5791200" y="7715190"/>
            <a:ext cx="826112" cy="58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3164E3C-0FD4-3FF3-AEEF-DA6C4F507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891" y="8590056"/>
            <a:ext cx="2405709" cy="143024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519B16B-A5F6-89D8-3A1E-04F4C9DAB9E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815444" y="8228308"/>
            <a:ext cx="770447" cy="1076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FB414-3F38-87EC-4D29-C91F1139CFF1}"/>
              </a:ext>
            </a:extLst>
          </p:cNvPr>
          <p:cNvSpPr/>
          <p:nvPr/>
        </p:nvSpPr>
        <p:spPr>
          <a:xfrm>
            <a:off x="4038600" y="8877299"/>
            <a:ext cx="914400" cy="459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5FDC3E-49EF-BF6E-E9A1-8AC22FA76FF5}"/>
              </a:ext>
            </a:extLst>
          </p:cNvPr>
          <p:cNvSpPr txBox="1"/>
          <p:nvPr/>
        </p:nvSpPr>
        <p:spPr>
          <a:xfrm>
            <a:off x="3623733" y="875404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93502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CEC4B8-89A6-D0A7-5F8F-538573EA7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89352"/>
            <a:ext cx="10185647" cy="883483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0" y="-24542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0" y="522122"/>
            <a:ext cx="1353095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11. UI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시연 및 핵심기능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–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관리자모드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D47B2-B89B-5277-5436-FB84FF98861C}"/>
              </a:ext>
            </a:extLst>
          </p:cNvPr>
          <p:cNvSpPr/>
          <p:nvPr/>
        </p:nvSpPr>
        <p:spPr>
          <a:xfrm>
            <a:off x="3492007" y="2430528"/>
            <a:ext cx="762000" cy="526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7DEF8-7CD5-0366-7AD7-A91E64B3B69A}"/>
              </a:ext>
            </a:extLst>
          </p:cNvPr>
          <p:cNvSpPr txBox="1"/>
          <p:nvPr/>
        </p:nvSpPr>
        <p:spPr>
          <a:xfrm>
            <a:off x="4381714" y="206820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모서리가 둥근 직사각형 38">
            <a:extLst>
              <a:ext uri="{FF2B5EF4-FFF2-40B4-BE49-F238E27FC236}">
                <a16:creationId xmlns:a16="http://schemas.microsoft.com/office/drawing/2014/main" id="{C9E5E09A-837E-98D0-F888-2DB41D1B860A}"/>
              </a:ext>
            </a:extLst>
          </p:cNvPr>
          <p:cNvSpPr/>
          <p:nvPr/>
        </p:nvSpPr>
        <p:spPr>
          <a:xfrm>
            <a:off x="10537860" y="2478344"/>
            <a:ext cx="7248878" cy="734512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45750" lvl="1" indent="-514350">
              <a:lnSpc>
                <a:spcPct val="200000"/>
              </a:lnSpc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</a:rPr>
              <a:t>후기게시판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- </a:t>
            </a:r>
            <a:r>
              <a:rPr lang="ko-KR" altLang="en-US" sz="2800" b="1" dirty="0">
                <a:solidFill>
                  <a:schemeClr val="tx1"/>
                </a:solidFill>
              </a:rPr>
              <a:t>사용자가 작성한 후기 열람이 가능하다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  <a:p>
            <a:pPr marL="13140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2. </a:t>
            </a:r>
            <a:r>
              <a:rPr lang="ko-KR" altLang="en-US" sz="2800" b="1" dirty="0">
                <a:solidFill>
                  <a:schemeClr val="tx1"/>
                </a:solidFill>
              </a:rPr>
              <a:t>관리자모드 나가기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- </a:t>
            </a:r>
            <a:r>
              <a:rPr lang="ko-KR" altLang="en-US" sz="2800" b="1" dirty="0">
                <a:solidFill>
                  <a:schemeClr val="tx1"/>
                </a:solidFill>
              </a:rPr>
              <a:t>관리자모드 로그아웃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3. </a:t>
            </a:r>
            <a:r>
              <a:rPr lang="ko-KR" altLang="en-US" sz="2800" b="1" dirty="0">
                <a:solidFill>
                  <a:schemeClr val="tx1"/>
                </a:solidFill>
              </a:rPr>
              <a:t>시승신청목록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- </a:t>
            </a:r>
            <a:r>
              <a:rPr lang="ko-KR" altLang="en-US" sz="2800" b="1" dirty="0">
                <a:solidFill>
                  <a:schemeClr val="tx1"/>
                </a:solidFill>
              </a:rPr>
              <a:t>사용자가 신청한 시승신청 목록 확인이 가능하다</a:t>
            </a:r>
            <a:r>
              <a:rPr lang="en-US" altLang="ko-KR" sz="2800" b="1">
                <a:solidFill>
                  <a:schemeClr val="tx1"/>
                </a:solidFill>
              </a:rPr>
              <a:t>.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76806C-0A17-155B-39F5-A8F1F5B1E133}"/>
              </a:ext>
            </a:extLst>
          </p:cNvPr>
          <p:cNvSpPr/>
          <p:nvPr/>
        </p:nvSpPr>
        <p:spPr>
          <a:xfrm>
            <a:off x="2209800" y="2478343"/>
            <a:ext cx="1066800" cy="455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3D9D1-0A00-49F2-1BDD-0B738E81352D}"/>
              </a:ext>
            </a:extLst>
          </p:cNvPr>
          <p:cNvSpPr txBox="1"/>
          <p:nvPr/>
        </p:nvSpPr>
        <p:spPr>
          <a:xfrm>
            <a:off x="2115779" y="208875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FB414-3F38-87EC-4D29-C91F1139CFF1}"/>
              </a:ext>
            </a:extLst>
          </p:cNvPr>
          <p:cNvSpPr/>
          <p:nvPr/>
        </p:nvSpPr>
        <p:spPr>
          <a:xfrm>
            <a:off x="4487678" y="2464203"/>
            <a:ext cx="914400" cy="459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5FDC3E-49EF-BF6E-E9A1-8AC22FA76FF5}"/>
              </a:ext>
            </a:extLst>
          </p:cNvPr>
          <p:cNvSpPr txBox="1"/>
          <p:nvPr/>
        </p:nvSpPr>
        <p:spPr>
          <a:xfrm>
            <a:off x="3368394" y="207823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BE97E4-8D5E-8510-E825-3E8AE56FE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076700"/>
            <a:ext cx="8367713" cy="49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0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2171" y="-238126"/>
            <a:ext cx="18932341" cy="10763252"/>
            <a:chOff x="0" y="0"/>
            <a:chExt cx="25243122" cy="1435100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5220" r="15638" b="832"/>
            <a:stretch>
              <a:fillRect/>
            </a:stretch>
          </p:blipFill>
          <p:spPr>
            <a:xfrm>
              <a:off x="0" y="0"/>
              <a:ext cx="25243122" cy="1435100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447675" y="-374650"/>
            <a:ext cx="19183350" cy="3394075"/>
            <a:chOff x="0" y="0"/>
            <a:chExt cx="5052405" cy="89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189158" y="1322388"/>
            <a:ext cx="3243005" cy="1309191"/>
            <a:chOff x="0" y="0"/>
            <a:chExt cx="4324006" cy="1745587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2069" y="-516173"/>
            <a:ext cx="3243005" cy="1309191"/>
            <a:chOff x="0" y="0"/>
            <a:chExt cx="4324006" cy="1745587"/>
          </a:xfrm>
        </p:grpSpPr>
        <p:sp>
          <p:nvSpPr>
            <p:cNvPr id="12" name="Freeform 12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00100"/>
            <a:ext cx="7132171" cy="138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1"/>
              </a:lnSpc>
            </a:pPr>
            <a:r>
              <a:rPr lang="en-US" sz="7599" spc="-189">
                <a:solidFill>
                  <a:srgbClr val="FFFFFF"/>
                </a:solidFill>
                <a:ea typeface="Gothic A1 Heavy"/>
              </a:rPr>
              <a:t>감사합니다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01300" y="895350"/>
            <a:ext cx="6858000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2999" dirty="0">
                <a:solidFill>
                  <a:srgbClr val="FFFFFF"/>
                </a:solidFill>
                <a:ea typeface="Gothic A1 Medium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7945" y="-4453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6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1.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주제 및 목적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976745" y="2446615"/>
            <a:ext cx="15494088" cy="1314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464646"/>
              </a:solidFill>
              <a:latin typeface="+mj-lt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64646"/>
                </a:solidFill>
                <a:latin typeface="+mj-lt"/>
                <a:ea typeface="+mj-ea"/>
              </a:rPr>
              <a:t>기존에 운영되고 있는 자동차 홈페이지 및 시승 사이트를 참조</a:t>
            </a:r>
          </a:p>
        </p:txBody>
      </p:sp>
      <p:sp>
        <p:nvSpPr>
          <p:cNvPr id="12" name="TextBox 38"/>
          <p:cNvSpPr txBox="1"/>
          <p:nvPr/>
        </p:nvSpPr>
        <p:spPr>
          <a:xfrm>
            <a:off x="2807654" y="7976352"/>
            <a:ext cx="11832270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19"/>
              </a:lnSpc>
              <a:spcBef>
                <a:spcPct val="0"/>
              </a:spcBef>
            </a:pPr>
            <a:r>
              <a:rPr lang="en-US" altLang="ko-KR" sz="5400" b="1" spc="-243" dirty="0">
                <a:solidFill>
                  <a:srgbClr val="90969D"/>
                </a:solidFill>
                <a:latin typeface="+mj-lt"/>
                <a:ea typeface="Gothic A1 Heavy"/>
              </a:rPr>
              <a:t>Super car Experience</a:t>
            </a:r>
          </a:p>
          <a:p>
            <a:pPr marL="0" lvl="0" indent="0" algn="ctr">
              <a:lnSpc>
                <a:spcPts val="9119"/>
              </a:lnSpc>
              <a:spcBef>
                <a:spcPct val="0"/>
              </a:spcBef>
            </a:pPr>
            <a:r>
              <a:rPr lang="ko-KR" altLang="en-US" sz="3600" spc="-243" dirty="0">
                <a:solidFill>
                  <a:srgbClr val="90969D"/>
                </a:solidFill>
                <a:ea typeface="Gothic A1 Heavy"/>
              </a:rPr>
              <a:t>차량 구매 전 시승을 위한  사이트</a:t>
            </a:r>
            <a:endParaRPr lang="en-US" sz="3600" spc="-243" dirty="0">
              <a:solidFill>
                <a:srgbClr val="90969D"/>
              </a:solidFill>
              <a:ea typeface="Gothic A1 Heavy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45" y="4381500"/>
            <a:ext cx="7554176" cy="33718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647" y="4376759"/>
            <a:ext cx="7905750" cy="33718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19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7945" y="-4453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2.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개발환경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(Resources)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그룹 24"/>
          <p:cNvGrpSpPr>
            <a:grpSpLocks/>
          </p:cNvGrpSpPr>
          <p:nvPr/>
        </p:nvGrpSpPr>
        <p:grpSpPr bwMode="auto">
          <a:xfrm>
            <a:off x="1371600" y="7001273"/>
            <a:ext cx="14690724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15" name="직사각형 14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WEB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HTML5, CSS/CSS3, JavaScript</a:t>
              </a:r>
            </a:p>
          </p:txBody>
        </p:sp>
      </p:grpSp>
      <p:grpSp>
        <p:nvGrpSpPr>
          <p:cNvPr id="17" name="그룹 26"/>
          <p:cNvGrpSpPr>
            <a:grpSpLocks/>
          </p:cNvGrpSpPr>
          <p:nvPr/>
        </p:nvGrpSpPr>
        <p:grpSpPr bwMode="auto">
          <a:xfrm>
            <a:off x="1371600" y="8699108"/>
            <a:ext cx="14728824" cy="861154"/>
            <a:chOff x="827088" y="5229201"/>
            <a:chExt cx="7364600" cy="345322"/>
          </a:xfrm>
          <a:solidFill>
            <a:srgbClr val="CDC1B6"/>
          </a:solidFill>
        </p:grpSpPr>
        <p:sp>
          <p:nvSpPr>
            <p:cNvPr id="18" name="직사각형 17"/>
            <p:cNvSpPr/>
            <p:nvPr/>
          </p:nvSpPr>
          <p:spPr>
            <a:xfrm>
              <a:off x="2071720" y="5229201"/>
              <a:ext cx="6119968" cy="345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0">
                <a:lnSpc>
                  <a:spcPct val="150000"/>
                </a:lnSpc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JavaScript jquery-3.4.1,   jquery-ui-1.12.1, cos-26Dec2008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Source</a:t>
              </a:r>
            </a:p>
          </p:txBody>
        </p:sp>
      </p:grpSp>
      <p:grpSp>
        <p:nvGrpSpPr>
          <p:cNvPr id="20" name="그룹 25"/>
          <p:cNvGrpSpPr>
            <a:grpSpLocks/>
          </p:cNvGrpSpPr>
          <p:nvPr/>
        </p:nvGrpSpPr>
        <p:grpSpPr bwMode="auto">
          <a:xfrm>
            <a:off x="1371600" y="7849000"/>
            <a:ext cx="14690724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21" name="직사각형 20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Tool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Eclipse IDE for Enterprise Java Developers, </a:t>
              </a:r>
              <a:r>
                <a:rPr lang="en-US" altLang="ko-KR" sz="2400" dirty="0" err="1">
                  <a:solidFill>
                    <a:srgbClr val="3F3F48"/>
                  </a:solidFill>
                </a:rPr>
                <a:t>eXERD</a:t>
              </a:r>
              <a:r>
                <a:rPr lang="en-US" altLang="ko-KR" sz="2400" dirty="0">
                  <a:solidFill>
                    <a:srgbClr val="3F3F48"/>
                  </a:solidFill>
                </a:rPr>
                <a:t> (E-R Modeling Tool)</a:t>
              </a:r>
            </a:p>
          </p:txBody>
        </p:sp>
      </p:grpSp>
      <p:grpSp>
        <p:nvGrpSpPr>
          <p:cNvPr id="23" name="그룹 19"/>
          <p:cNvGrpSpPr>
            <a:grpSpLocks/>
          </p:cNvGrpSpPr>
          <p:nvPr/>
        </p:nvGrpSpPr>
        <p:grpSpPr bwMode="auto">
          <a:xfrm>
            <a:off x="1402771" y="2782887"/>
            <a:ext cx="14690726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24" name="직사각형 2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+mj-lt"/>
                </a:rPr>
                <a:t>OS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6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Windows 10 Professional</a:t>
              </a:r>
            </a:p>
          </p:txBody>
        </p:sp>
      </p:grpSp>
      <p:grpSp>
        <p:nvGrpSpPr>
          <p:cNvPr id="26" name="그룹 20"/>
          <p:cNvGrpSpPr>
            <a:grpSpLocks/>
          </p:cNvGrpSpPr>
          <p:nvPr/>
        </p:nvGrpSpPr>
        <p:grpSpPr bwMode="auto">
          <a:xfrm>
            <a:off x="1402771" y="3630613"/>
            <a:ext cx="14690726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27" name="직사각형 2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+mj-lt"/>
                </a:rPr>
                <a:t>WAS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6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Apache Tomcat 9.0.71</a:t>
              </a:r>
            </a:p>
          </p:txBody>
        </p:sp>
      </p:grpSp>
      <p:grpSp>
        <p:nvGrpSpPr>
          <p:cNvPr id="29" name="그룹 21"/>
          <p:cNvGrpSpPr>
            <a:grpSpLocks/>
          </p:cNvGrpSpPr>
          <p:nvPr/>
        </p:nvGrpSpPr>
        <p:grpSpPr bwMode="auto">
          <a:xfrm>
            <a:off x="1396414" y="4480717"/>
            <a:ext cx="14693900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30" name="직사각형 2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+mj-lt"/>
                </a:rPr>
                <a:t>DBMS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6000" lvl="1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Oracle XE 11g</a:t>
              </a:r>
            </a:p>
          </p:txBody>
        </p:sp>
      </p:grpSp>
      <p:grpSp>
        <p:nvGrpSpPr>
          <p:cNvPr id="32" name="그룹 22"/>
          <p:cNvGrpSpPr>
            <a:grpSpLocks/>
          </p:cNvGrpSpPr>
          <p:nvPr/>
        </p:nvGrpSpPr>
        <p:grpSpPr bwMode="auto">
          <a:xfrm>
            <a:off x="1374190" y="5328444"/>
            <a:ext cx="14690724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33" name="직사각형 3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Language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Java Platform 8, JSP &amp; Servlet </a:t>
              </a:r>
            </a:p>
          </p:txBody>
        </p:sp>
      </p:grpSp>
      <p:grpSp>
        <p:nvGrpSpPr>
          <p:cNvPr id="43" name="그룹 23"/>
          <p:cNvGrpSpPr>
            <a:grpSpLocks/>
          </p:cNvGrpSpPr>
          <p:nvPr/>
        </p:nvGrpSpPr>
        <p:grpSpPr bwMode="auto">
          <a:xfrm>
            <a:off x="1374197" y="6178549"/>
            <a:ext cx="14690726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44" name="직사각형 43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Model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MVC model (model 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39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꺾인 연결선 130">
            <a:extLst>
              <a:ext uri="{FF2B5EF4-FFF2-40B4-BE49-F238E27FC236}">
                <a16:creationId xmlns:a16="http://schemas.microsoft.com/office/drawing/2014/main" id="{1C7C4DAE-D388-C63D-8846-AB05DFD585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315342" y="5673867"/>
            <a:ext cx="1373680" cy="93284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154">
            <a:extLst>
              <a:ext uri="{FF2B5EF4-FFF2-40B4-BE49-F238E27FC236}">
                <a16:creationId xmlns:a16="http://schemas.microsoft.com/office/drawing/2014/main" id="{1887E78E-457B-DF6B-0A35-B6ED9435380E}"/>
              </a:ext>
            </a:extLst>
          </p:cNvPr>
          <p:cNvCxnSpPr>
            <a:cxnSpLocks/>
          </p:cNvCxnSpPr>
          <p:nvPr/>
        </p:nvCxnSpPr>
        <p:spPr>
          <a:xfrm rot="5400000">
            <a:off x="13964646" y="6188921"/>
            <a:ext cx="1119170" cy="1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129">
            <a:extLst>
              <a:ext uri="{FF2B5EF4-FFF2-40B4-BE49-F238E27FC236}">
                <a16:creationId xmlns:a16="http://schemas.microsoft.com/office/drawing/2014/main" id="{81570174-445B-C1A2-E048-3A8B1C9C923E}"/>
              </a:ext>
            </a:extLst>
          </p:cNvPr>
          <p:cNvCxnSpPr>
            <a:cxnSpLocks/>
          </p:cNvCxnSpPr>
          <p:nvPr/>
        </p:nvCxnSpPr>
        <p:spPr>
          <a:xfrm rot="5400000">
            <a:off x="13337006" y="5639893"/>
            <a:ext cx="1373678" cy="100078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5"/>
          <p:cNvGrpSpPr/>
          <p:nvPr/>
        </p:nvGrpSpPr>
        <p:grpSpPr>
          <a:xfrm>
            <a:off x="35654" y="-305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3.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작업 분할 구조도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2" name="직사각형 101"/>
          <p:cNvSpPr/>
          <p:nvPr/>
        </p:nvSpPr>
        <p:spPr>
          <a:xfrm>
            <a:off x="8763000" y="2408815"/>
            <a:ext cx="1341056" cy="48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dirty="0">
                <a:latin typeface="+mj-lt"/>
              </a:rPr>
              <a:t>Site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761972" y="6711407"/>
            <a:ext cx="792128" cy="75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후기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게시판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1388712" y="6798640"/>
            <a:ext cx="720000" cy="75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회원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관리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673700" y="6748504"/>
            <a:ext cx="720000" cy="75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차량검색</a:t>
            </a:r>
            <a:endParaRPr lang="ko-KR" altLang="en-US" sz="2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10466677" y="6711407"/>
            <a:ext cx="675267" cy="755999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시승신청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5177716" y="8973737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글작성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313552" y="8928316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회원수정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673023" y="8881569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일반검색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7725170" y="8948375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글보기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195243" y="8928316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6034828" y="8973737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글수정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861154" y="8970063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글삭제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583848" y="8944497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답변글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760041" y="3429826"/>
            <a:ext cx="1318498" cy="58153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/>
              <a:t>로그인</a:t>
            </a:r>
            <a:r>
              <a:rPr lang="en-US" altLang="ko-KR" b="1" dirty="0"/>
              <a:t>/</a:t>
            </a:r>
          </a:p>
          <a:p>
            <a:pPr algn="ctr"/>
            <a:r>
              <a:rPr lang="ko-KR" altLang="en-US" b="1" dirty="0"/>
              <a:t>로그아웃</a:t>
            </a:r>
          </a:p>
        </p:txBody>
      </p:sp>
      <p:cxnSp>
        <p:nvCxnSpPr>
          <p:cNvPr id="129" name="직선 연결선 128"/>
          <p:cNvCxnSpPr>
            <a:stCxn id="102" idx="2"/>
            <a:endCxn id="128" idx="0"/>
          </p:cNvCxnSpPr>
          <p:nvPr/>
        </p:nvCxnSpPr>
        <p:spPr>
          <a:xfrm flipH="1">
            <a:off x="9419290" y="2894815"/>
            <a:ext cx="14238" cy="53501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105" idx="2"/>
          </p:cNvCxnSpPr>
          <p:nvPr/>
        </p:nvCxnSpPr>
        <p:spPr>
          <a:xfrm rot="5400000">
            <a:off x="575959" y="7763630"/>
            <a:ext cx="1381750" cy="96376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05" idx="2"/>
            <a:endCxn id="115" idx="0"/>
          </p:cNvCxnSpPr>
          <p:nvPr/>
        </p:nvCxnSpPr>
        <p:spPr>
          <a:xfrm rot="16200000" flipH="1">
            <a:off x="1465139" y="7838212"/>
            <a:ext cx="1373676" cy="806531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cxnSpLocks/>
            <a:stCxn id="14" idx="2"/>
            <a:endCxn id="105" idx="0"/>
          </p:cNvCxnSpPr>
          <p:nvPr/>
        </p:nvCxnSpPr>
        <p:spPr>
          <a:xfrm rot="5400000">
            <a:off x="3304728" y="3969849"/>
            <a:ext cx="1272775" cy="438480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endCxn id="108" idx="0"/>
          </p:cNvCxnSpPr>
          <p:nvPr/>
        </p:nvCxnSpPr>
        <p:spPr>
          <a:xfrm>
            <a:off x="3170487" y="6165056"/>
            <a:ext cx="7633824" cy="546351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104" idx="2"/>
            <a:endCxn id="114" idx="0"/>
          </p:cNvCxnSpPr>
          <p:nvPr/>
        </p:nvCxnSpPr>
        <p:spPr>
          <a:xfrm rot="16200000" flipH="1">
            <a:off x="6881118" y="7744324"/>
            <a:ext cx="1480968" cy="927134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5624436" y="7384302"/>
            <a:ext cx="1506330" cy="162032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6459953" y="8225414"/>
            <a:ext cx="1485338" cy="127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104" idx="2"/>
            <a:endCxn id="119" idx="0"/>
          </p:cNvCxnSpPr>
          <p:nvPr/>
        </p:nvCxnSpPr>
        <p:spPr>
          <a:xfrm rot="5400000">
            <a:off x="6023269" y="7838967"/>
            <a:ext cx="1506330" cy="763208"/>
          </a:xfrm>
          <a:prstGeom prst="bentConnector3">
            <a:avLst>
              <a:gd name="adj1" fmla="val 4908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 flipV="1">
            <a:off x="4016105" y="6152810"/>
            <a:ext cx="0" cy="55859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stCxn id="104" idx="0"/>
          </p:cNvCxnSpPr>
          <p:nvPr/>
        </p:nvCxnSpPr>
        <p:spPr>
          <a:xfrm flipH="1" flipV="1">
            <a:off x="7158035" y="6152810"/>
            <a:ext cx="1" cy="55859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/>
          <p:nvPr/>
        </p:nvCxnSpPr>
        <p:spPr>
          <a:xfrm rot="5400000">
            <a:off x="1120032" y="8252890"/>
            <a:ext cx="1255361" cy="199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 155"/>
          <p:cNvCxnSpPr/>
          <p:nvPr/>
        </p:nvCxnSpPr>
        <p:spPr>
          <a:xfrm rot="16200000" flipH="1">
            <a:off x="7347921" y="7293317"/>
            <a:ext cx="1465548" cy="181372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/>
          <p:cNvSpPr/>
          <p:nvPr/>
        </p:nvSpPr>
        <p:spPr>
          <a:xfrm>
            <a:off x="390153" y="8934182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회원가입</a:t>
            </a:r>
          </a:p>
        </p:txBody>
      </p:sp>
      <p:cxnSp>
        <p:nvCxnSpPr>
          <p:cNvPr id="9" name="꺾인 연결선 121">
            <a:extLst>
              <a:ext uri="{FF2B5EF4-FFF2-40B4-BE49-F238E27FC236}">
                <a16:creationId xmlns:a16="http://schemas.microsoft.com/office/drawing/2014/main" id="{F84FF993-D223-0DC2-9EB3-270B5B099F76}"/>
              </a:ext>
            </a:extLst>
          </p:cNvPr>
          <p:cNvCxnSpPr>
            <a:cxnSpLocks/>
          </p:cNvCxnSpPr>
          <p:nvPr/>
        </p:nvCxnSpPr>
        <p:spPr>
          <a:xfrm>
            <a:off x="9407554" y="4342146"/>
            <a:ext cx="5128742" cy="1111300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1E0A34-363F-3DDD-273F-F78E100CCAE0}"/>
              </a:ext>
            </a:extLst>
          </p:cNvPr>
          <p:cNvSpPr/>
          <p:nvPr/>
        </p:nvSpPr>
        <p:spPr>
          <a:xfrm>
            <a:off x="5462990" y="5039865"/>
            <a:ext cx="1341056" cy="48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이용자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BECBF5-5F93-52EF-E0EA-F09EB82233CB}"/>
              </a:ext>
            </a:extLst>
          </p:cNvPr>
          <p:cNvSpPr/>
          <p:nvPr/>
        </p:nvSpPr>
        <p:spPr>
          <a:xfrm>
            <a:off x="13853702" y="5282865"/>
            <a:ext cx="1341056" cy="48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latin typeface="+mj-lt"/>
              </a:rPr>
              <a:t>관리자</a:t>
            </a:r>
            <a:endParaRPr lang="ko-KR" altLang="en-US" sz="2400" b="1" dirty="0">
              <a:latin typeface="+mj-lt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82C84468-4000-6407-648C-46167215E86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99500" y="2567313"/>
            <a:ext cx="697719" cy="422968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8F6B54B-7202-0852-3F51-3108381C8B63}"/>
              </a:ext>
            </a:extLst>
          </p:cNvPr>
          <p:cNvCxnSpPr>
            <a:cxnSpLocks/>
            <a:endCxn id="128" idx="2"/>
          </p:cNvCxnSpPr>
          <p:nvPr/>
        </p:nvCxnSpPr>
        <p:spPr>
          <a:xfrm flipV="1">
            <a:off x="9419290" y="4011360"/>
            <a:ext cx="0" cy="29368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69CA4E-A7CD-EAC7-B32A-7DE88994DA4C}"/>
              </a:ext>
            </a:extLst>
          </p:cNvPr>
          <p:cNvSpPr/>
          <p:nvPr/>
        </p:nvSpPr>
        <p:spPr>
          <a:xfrm>
            <a:off x="13170300" y="6748505"/>
            <a:ext cx="675267" cy="755999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신청내역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0CF00E-F827-19EE-876A-9DFBFFE43CC3}"/>
              </a:ext>
            </a:extLst>
          </p:cNvPr>
          <p:cNvCxnSpPr>
            <a:stCxn id="107" idx="2"/>
            <a:endCxn id="113" idx="0"/>
          </p:cNvCxnSpPr>
          <p:nvPr/>
        </p:nvCxnSpPr>
        <p:spPr>
          <a:xfrm flipH="1">
            <a:off x="4033023" y="7504504"/>
            <a:ext cx="677" cy="1377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255799-4C50-959D-AFB6-1BE81C589B2E}"/>
              </a:ext>
            </a:extLst>
          </p:cNvPr>
          <p:cNvSpPr/>
          <p:nvPr/>
        </p:nvSpPr>
        <p:spPr>
          <a:xfrm>
            <a:off x="14172127" y="6748504"/>
            <a:ext cx="675267" cy="755999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/>
              <a:t>관리자모드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나가기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0E0D71-A187-76CF-23F4-EBFEF2FEA6AF}"/>
              </a:ext>
            </a:extLst>
          </p:cNvPr>
          <p:cNvSpPr/>
          <p:nvPr/>
        </p:nvSpPr>
        <p:spPr>
          <a:xfrm>
            <a:off x="15040802" y="6750832"/>
            <a:ext cx="792128" cy="75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후기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41893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7945" y="-4453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4. Gantt Chart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를 이용한 일정관리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E41B816-27B8-2DF2-C0EA-2A84F6FD8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6" y="2560874"/>
            <a:ext cx="16764000" cy="74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6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7945" y="-4453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5.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요구사항 분석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오른쪽 화살표 16"/>
          <p:cNvSpPr/>
          <p:nvPr/>
        </p:nvSpPr>
        <p:spPr>
          <a:xfrm>
            <a:off x="5391286" y="6142429"/>
            <a:ext cx="1549402" cy="1086540"/>
          </a:xfrm>
          <a:prstGeom prst="rightArrow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47135" y="2336456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600" dirty="0">
                <a:latin typeface="+mj-lt"/>
                <a:ea typeface="한컴 윤고딕 230" panose="02020603020101020101" pitchFamily="18" charset="-127"/>
              </a:rPr>
              <a:t>이용자 권한</a:t>
            </a:r>
          </a:p>
        </p:txBody>
      </p:sp>
      <p:grpSp>
        <p:nvGrpSpPr>
          <p:cNvPr id="27" name="Group 10"/>
          <p:cNvGrpSpPr/>
          <p:nvPr/>
        </p:nvGrpSpPr>
        <p:grpSpPr>
          <a:xfrm>
            <a:off x="717690" y="5251293"/>
            <a:ext cx="4673593" cy="2895597"/>
            <a:chOff x="-448516" y="12746"/>
            <a:chExt cx="1751645" cy="697895"/>
          </a:xfrm>
        </p:grpSpPr>
        <p:sp>
          <p:nvSpPr>
            <p:cNvPr id="28" name="Freeform 11"/>
            <p:cNvSpPr/>
            <p:nvPr/>
          </p:nvSpPr>
          <p:spPr>
            <a:xfrm>
              <a:off x="-448516" y="12746"/>
              <a:ext cx="1751645" cy="697895"/>
            </a:xfrm>
            <a:custGeom>
              <a:avLst/>
              <a:gdLst/>
              <a:ahLst/>
              <a:cxnLst/>
              <a:rect l="l" t="t" r="r" b="b"/>
              <a:pathLst>
                <a:path w="2210267" h="729007">
                  <a:moveTo>
                    <a:pt x="2085807" y="729007"/>
                  </a:moveTo>
                  <a:lnTo>
                    <a:pt x="124460" y="729007"/>
                  </a:lnTo>
                  <a:cubicBezTo>
                    <a:pt x="55880" y="729007"/>
                    <a:pt x="0" y="673127"/>
                    <a:pt x="0" y="6045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85807" y="0"/>
                  </a:lnTo>
                  <a:cubicBezTo>
                    <a:pt x="2154387" y="0"/>
                    <a:pt x="2210267" y="55880"/>
                    <a:pt x="2210267" y="124460"/>
                  </a:cubicBezTo>
                  <a:lnTo>
                    <a:pt x="2210267" y="604547"/>
                  </a:lnTo>
                  <a:cubicBezTo>
                    <a:pt x="2210267" y="673127"/>
                    <a:pt x="2154387" y="729007"/>
                    <a:pt x="2085807" y="729007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 anchor="ctr"/>
            <a:lstStyle/>
            <a:p>
              <a:pPr lvl="1"/>
              <a:endParaRPr lang="en-US" altLang="ko-KR" sz="2000" b="1" dirty="0"/>
            </a:p>
            <a:p>
              <a:pPr marL="800100" lvl="1" indent="-342900">
                <a:buFont typeface="Wingdings" panose="05000000000000000000" pitchFamily="2" charset="2"/>
                <a:buChar char="l"/>
              </a:pPr>
              <a:r>
                <a:rPr lang="ko-KR" altLang="en-US" sz="2000" b="1" dirty="0"/>
                <a:t>차량 검색을 통해 원하는 차량에 대한 상세정보를 확인할 수 있다</a:t>
              </a:r>
              <a:r>
                <a:rPr lang="en-US" altLang="ko-KR" sz="2000" b="1" dirty="0"/>
                <a:t>.</a:t>
              </a:r>
            </a:p>
            <a:p>
              <a:pPr marL="800100" lvl="1" indent="-342900">
                <a:buFont typeface="Wingdings" panose="05000000000000000000" pitchFamily="2" charset="2"/>
                <a:buChar char="l"/>
              </a:pPr>
              <a:r>
                <a:rPr lang="ko-KR" altLang="en-US" sz="2000" b="1" dirty="0"/>
                <a:t>차량 검색은 차량명으로 검색할 수 있다</a:t>
              </a:r>
              <a:r>
                <a:rPr lang="en-US" altLang="ko-KR" sz="2000" b="1" dirty="0"/>
                <a:t>.</a:t>
              </a:r>
            </a:p>
            <a:p>
              <a:endParaRPr lang="ko-KR" altLang="en-US" dirty="0"/>
            </a:p>
          </p:txBody>
        </p:sp>
      </p:grpSp>
      <p:grpSp>
        <p:nvGrpSpPr>
          <p:cNvPr id="29" name="Group 12"/>
          <p:cNvGrpSpPr/>
          <p:nvPr/>
        </p:nvGrpSpPr>
        <p:grpSpPr>
          <a:xfrm>
            <a:off x="6940691" y="5239366"/>
            <a:ext cx="4698995" cy="2920223"/>
            <a:chOff x="20074" y="2645"/>
            <a:chExt cx="1386520" cy="729007"/>
          </a:xfrm>
        </p:grpSpPr>
        <p:sp>
          <p:nvSpPr>
            <p:cNvPr id="30" name="Freeform 13"/>
            <p:cNvSpPr/>
            <p:nvPr/>
          </p:nvSpPr>
          <p:spPr>
            <a:xfrm>
              <a:off x="20074" y="2645"/>
              <a:ext cx="1386520" cy="729007"/>
            </a:xfrm>
            <a:custGeom>
              <a:avLst/>
              <a:gdLst/>
              <a:ahLst/>
              <a:cxnLst/>
              <a:rect l="l" t="t" r="r" b="b"/>
              <a:pathLst>
                <a:path w="2210267" h="729007">
                  <a:moveTo>
                    <a:pt x="2085807" y="729007"/>
                  </a:moveTo>
                  <a:lnTo>
                    <a:pt x="124460" y="729007"/>
                  </a:lnTo>
                  <a:cubicBezTo>
                    <a:pt x="55880" y="729007"/>
                    <a:pt x="0" y="673127"/>
                    <a:pt x="0" y="6045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85807" y="0"/>
                  </a:lnTo>
                  <a:cubicBezTo>
                    <a:pt x="2154387" y="0"/>
                    <a:pt x="2210267" y="55880"/>
                    <a:pt x="2210267" y="124460"/>
                  </a:cubicBezTo>
                  <a:lnTo>
                    <a:pt x="2210267" y="604547"/>
                  </a:lnTo>
                  <a:cubicBezTo>
                    <a:pt x="2210267" y="673127"/>
                    <a:pt x="2154387" y="729007"/>
                    <a:pt x="2085807" y="729007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 anchor="ctr"/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ko-KR" altLang="en-US" sz="2000" b="1" dirty="0"/>
                <a:t>차량 시승신청 가능</a:t>
              </a: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ko-KR" altLang="en-US" sz="2000" b="1" dirty="0"/>
                <a:t>로그인 후 메뉴를 통해 회원정보 수정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탈퇴 및 할 수 있다</a:t>
              </a:r>
              <a:r>
                <a:rPr lang="en-US" altLang="ko-KR" sz="2000" b="1" dirty="0"/>
                <a:t>.</a:t>
              </a:r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ko-KR" altLang="en-US" sz="2000" b="1" dirty="0"/>
                <a:t>회원은 자유게시판 열람이 가능하며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게시판 글 작성 및 수정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삭제가 가능하다</a:t>
              </a:r>
              <a:r>
                <a:rPr lang="en-US" altLang="ko-KR" sz="2000" b="1" dirty="0"/>
                <a:t>.</a:t>
              </a:r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2000" b="1" dirty="0"/>
            </a:p>
            <a:p>
              <a:endParaRPr lang="ko-KR" altLang="en-US" dirty="0"/>
            </a:p>
          </p:txBody>
        </p:sp>
      </p:grpSp>
      <p:sp>
        <p:nvSpPr>
          <p:cNvPr id="31" name="TextBox 22"/>
          <p:cNvSpPr txBox="1"/>
          <p:nvPr/>
        </p:nvSpPr>
        <p:spPr>
          <a:xfrm>
            <a:off x="88624" y="4240618"/>
            <a:ext cx="612308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spc="-187" dirty="0">
                <a:solidFill>
                  <a:srgbClr val="2C6CD9"/>
                </a:solidFill>
                <a:ea typeface="Gothic A1 Heavy"/>
              </a:rPr>
              <a:t>비회원</a:t>
            </a:r>
            <a:endParaRPr lang="en-US" sz="5200" spc="-187" dirty="0">
              <a:solidFill>
                <a:srgbClr val="2C6CD9"/>
              </a:solidFill>
              <a:ea typeface="Gothic A1 Heavy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6228644" y="4348411"/>
            <a:ext cx="612308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spc="-98" dirty="0">
                <a:solidFill>
                  <a:srgbClr val="2C6CD9"/>
                </a:solidFill>
                <a:ea typeface="Gothic A1 Heavy"/>
              </a:rPr>
              <a:t>회원</a:t>
            </a:r>
            <a:endParaRPr lang="en-US" sz="5200" spc="-98" dirty="0">
              <a:solidFill>
                <a:srgbClr val="2C6CD9"/>
              </a:solidFill>
              <a:ea typeface="Gothic A1 Heavy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1B983770-15F7-C3A3-CB3C-68D4673AC042}"/>
              </a:ext>
            </a:extLst>
          </p:cNvPr>
          <p:cNvSpPr txBox="1"/>
          <p:nvPr/>
        </p:nvSpPr>
        <p:spPr>
          <a:xfrm>
            <a:off x="11817488" y="4348410"/>
            <a:ext cx="612308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spc="-98">
                <a:solidFill>
                  <a:srgbClr val="2C6CD9"/>
                </a:solidFill>
                <a:ea typeface="Gothic A1 Heavy"/>
              </a:rPr>
              <a:t>관리자</a:t>
            </a:r>
            <a:endParaRPr lang="en-US" sz="5200" spc="-98" dirty="0">
              <a:solidFill>
                <a:srgbClr val="2C6CD9"/>
              </a:solidFill>
              <a:ea typeface="Gothic A1 Heavy"/>
            </a:endParaRP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04158E10-8376-1D93-6B35-BFAC1D5F099D}"/>
              </a:ext>
            </a:extLst>
          </p:cNvPr>
          <p:cNvGrpSpPr/>
          <p:nvPr/>
        </p:nvGrpSpPr>
        <p:grpSpPr>
          <a:xfrm>
            <a:off x="12581723" y="5225587"/>
            <a:ext cx="4698995" cy="2920223"/>
            <a:chOff x="20074" y="2645"/>
            <a:chExt cx="1386520" cy="729007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9227D589-3174-5E4F-6F7E-F0B9FE3394B6}"/>
                </a:ext>
              </a:extLst>
            </p:cNvPr>
            <p:cNvSpPr/>
            <p:nvPr/>
          </p:nvSpPr>
          <p:spPr>
            <a:xfrm>
              <a:off x="20074" y="2645"/>
              <a:ext cx="1386520" cy="729007"/>
            </a:xfrm>
            <a:custGeom>
              <a:avLst/>
              <a:gdLst/>
              <a:ahLst/>
              <a:cxnLst/>
              <a:rect l="l" t="t" r="r" b="b"/>
              <a:pathLst>
                <a:path w="2210267" h="729007">
                  <a:moveTo>
                    <a:pt x="2085807" y="729007"/>
                  </a:moveTo>
                  <a:lnTo>
                    <a:pt x="124460" y="729007"/>
                  </a:lnTo>
                  <a:cubicBezTo>
                    <a:pt x="55880" y="729007"/>
                    <a:pt x="0" y="673127"/>
                    <a:pt x="0" y="6045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85807" y="0"/>
                  </a:lnTo>
                  <a:cubicBezTo>
                    <a:pt x="2154387" y="0"/>
                    <a:pt x="2210267" y="55880"/>
                    <a:pt x="2210267" y="124460"/>
                  </a:cubicBezTo>
                  <a:lnTo>
                    <a:pt x="2210267" y="604547"/>
                  </a:lnTo>
                  <a:cubicBezTo>
                    <a:pt x="2210267" y="673127"/>
                    <a:pt x="2154387" y="729007"/>
                    <a:pt x="2085807" y="729007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 anchor="ctr"/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ko-KR" altLang="en-US" sz="2000" b="1" dirty="0"/>
                <a:t>관리자는 사용자가 신청한 신청 내역을 확인할 수 있다</a:t>
              </a:r>
              <a:r>
                <a:rPr lang="en-US" altLang="ko-KR" sz="2000" b="1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2000" b="1" dirty="0"/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78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-7030" y="-6419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6. </a:t>
            </a:r>
            <a:r>
              <a:rPr lang="ko-KR" altLang="en-US" sz="6000" spc="-243" dirty="0" err="1">
                <a:solidFill>
                  <a:srgbClr val="FFFFFF"/>
                </a:solidFill>
                <a:ea typeface="Gothic A1 Heavy"/>
              </a:rPr>
              <a:t>유스케이스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 다이어그램 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39345" y="8440687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616481" y="5502433"/>
            <a:ext cx="722418" cy="1085221"/>
            <a:chOff x="934391" y="2362099"/>
            <a:chExt cx="361209" cy="723482"/>
          </a:xfrm>
        </p:grpSpPr>
        <p:grpSp>
          <p:nvGrpSpPr>
            <p:cNvPr id="20" name="그룹 1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22" name="타원 2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2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934391" y="2818841"/>
              <a:ext cx="319158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user</a:t>
              </a:r>
              <a:endParaRPr lang="ko-KR" altLang="en-US" sz="20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092525" y="4109316"/>
            <a:ext cx="1479892" cy="1085221"/>
            <a:chOff x="692060" y="2362099"/>
            <a:chExt cx="739946" cy="723482"/>
          </a:xfrm>
        </p:grpSpPr>
        <p:grpSp>
          <p:nvGrpSpPr>
            <p:cNvPr id="43" name="그룹 4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45" name="타원 4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>
                <a:stCxn id="4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692060" y="2818841"/>
              <a:ext cx="739946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nonmember</a:t>
              </a:r>
              <a:endParaRPr lang="ko-KR" altLang="en-US" sz="2000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56683" y="6821462"/>
            <a:ext cx="1075936" cy="1085221"/>
            <a:chOff x="810398" y="2362099"/>
            <a:chExt cx="537968" cy="723482"/>
          </a:xfrm>
        </p:grpSpPr>
        <p:grpSp>
          <p:nvGrpSpPr>
            <p:cNvPr id="51" name="그룹 5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53" name="타원 5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54" name="직선 연결선 5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>
                <a:stCxn id="5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810398" y="2818841"/>
              <a:ext cx="537968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member</a:t>
              </a:r>
              <a:endParaRPr lang="ko-KR" altLang="en-US" sz="2000" dirty="0"/>
            </a:p>
          </p:txBody>
        </p:sp>
      </p:grpSp>
      <p:sp>
        <p:nvSpPr>
          <p:cNvPr id="66" name="아래쪽 화살표 65"/>
          <p:cNvSpPr/>
          <p:nvPr/>
        </p:nvSpPr>
        <p:spPr>
          <a:xfrm rot="2700159" flipH="1">
            <a:off x="1700031" y="4349201"/>
            <a:ext cx="287660" cy="125134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cxnSp>
        <p:nvCxnSpPr>
          <p:cNvPr id="67" name="직선 연결선 66"/>
          <p:cNvCxnSpPr>
            <a:stCxn id="68" idx="2"/>
          </p:cNvCxnSpPr>
          <p:nvPr/>
        </p:nvCxnSpPr>
        <p:spPr>
          <a:xfrm flipH="1">
            <a:off x="3257666" y="3734171"/>
            <a:ext cx="2916102" cy="85404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173761" y="3555434"/>
            <a:ext cx="1512168" cy="35747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회원가입</a:t>
            </a:r>
          </a:p>
        </p:txBody>
      </p:sp>
      <p:sp>
        <p:nvSpPr>
          <p:cNvPr id="69" name="타원 68"/>
          <p:cNvSpPr/>
          <p:nvPr/>
        </p:nvSpPr>
        <p:spPr>
          <a:xfrm>
            <a:off x="6252587" y="5997614"/>
            <a:ext cx="1512168" cy="35747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로그인</a:t>
            </a:r>
          </a:p>
        </p:txBody>
      </p:sp>
      <p:sp>
        <p:nvSpPr>
          <p:cNvPr id="70" name="타원 69"/>
          <p:cNvSpPr/>
          <p:nvPr/>
        </p:nvSpPr>
        <p:spPr>
          <a:xfrm>
            <a:off x="9997003" y="5983110"/>
            <a:ext cx="1512168" cy="35747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정보수정</a:t>
            </a:r>
          </a:p>
        </p:txBody>
      </p:sp>
      <p:sp>
        <p:nvSpPr>
          <p:cNvPr id="71" name="타원 70"/>
          <p:cNvSpPr/>
          <p:nvPr/>
        </p:nvSpPr>
        <p:spPr>
          <a:xfrm>
            <a:off x="11869211" y="5931698"/>
            <a:ext cx="1512168" cy="35747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회원탈퇴</a:t>
            </a:r>
          </a:p>
        </p:txBody>
      </p:sp>
      <p:sp>
        <p:nvSpPr>
          <p:cNvPr id="73" name="타원 72"/>
          <p:cNvSpPr/>
          <p:nvPr/>
        </p:nvSpPr>
        <p:spPr>
          <a:xfrm>
            <a:off x="6531717" y="7500016"/>
            <a:ext cx="1512168" cy="51533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시승신청</a:t>
            </a:r>
            <a:endParaRPr lang="ko-KR" altLang="en-US" sz="2000" b="1" dirty="0"/>
          </a:p>
        </p:txBody>
      </p:sp>
      <p:sp>
        <p:nvSpPr>
          <p:cNvPr id="83" name="아래쪽 화살표 82"/>
          <p:cNvSpPr/>
          <p:nvPr/>
        </p:nvSpPr>
        <p:spPr>
          <a:xfrm rot="8088326" flipH="1">
            <a:off x="1626308" y="6321117"/>
            <a:ext cx="353958" cy="118304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6317777" y="4311518"/>
            <a:ext cx="1512168" cy="51533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차량검색</a:t>
            </a:r>
            <a:endParaRPr lang="ko-KR" altLang="en-US" sz="2000" b="1" dirty="0"/>
          </a:p>
        </p:txBody>
      </p:sp>
      <p:sp>
        <p:nvSpPr>
          <p:cNvPr id="91" name="타원 90"/>
          <p:cNvSpPr/>
          <p:nvPr/>
        </p:nvSpPr>
        <p:spPr>
          <a:xfrm>
            <a:off x="8808878" y="6745246"/>
            <a:ext cx="1816982" cy="51533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자유게시판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3776691" y="2517398"/>
            <a:ext cx="11820158" cy="6436101"/>
          </a:xfrm>
          <a:prstGeom prst="rect">
            <a:avLst/>
          </a:prstGeom>
          <a:noFill/>
          <a:ln w="12700">
            <a:solidFill>
              <a:srgbClr val="80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/>
          </a:p>
        </p:txBody>
      </p:sp>
      <p:cxnSp>
        <p:nvCxnSpPr>
          <p:cNvPr id="93" name="직선 연결선 92"/>
          <p:cNvCxnSpPr>
            <a:endCxn id="84" idx="2"/>
          </p:cNvCxnSpPr>
          <p:nvPr/>
        </p:nvCxnSpPr>
        <p:spPr>
          <a:xfrm flipV="1">
            <a:off x="3134470" y="4569185"/>
            <a:ext cx="3183314" cy="263645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endCxn id="84" idx="2"/>
          </p:cNvCxnSpPr>
          <p:nvPr/>
        </p:nvCxnSpPr>
        <p:spPr>
          <a:xfrm flipV="1">
            <a:off x="3257666" y="4569183"/>
            <a:ext cx="3060118" cy="1903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endCxn id="73" idx="2"/>
          </p:cNvCxnSpPr>
          <p:nvPr/>
        </p:nvCxnSpPr>
        <p:spPr>
          <a:xfrm>
            <a:off x="3257660" y="7248909"/>
            <a:ext cx="3274058" cy="50877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endCxn id="70" idx="3"/>
          </p:cNvCxnSpPr>
          <p:nvPr/>
        </p:nvCxnSpPr>
        <p:spPr>
          <a:xfrm flipV="1">
            <a:off x="3299599" y="6288233"/>
            <a:ext cx="6918856" cy="90828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endCxn id="71" idx="3"/>
          </p:cNvCxnSpPr>
          <p:nvPr/>
        </p:nvCxnSpPr>
        <p:spPr>
          <a:xfrm flipV="1">
            <a:off x="3195163" y="6236819"/>
            <a:ext cx="8895500" cy="94937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endCxn id="91" idx="2"/>
          </p:cNvCxnSpPr>
          <p:nvPr/>
        </p:nvCxnSpPr>
        <p:spPr>
          <a:xfrm flipV="1">
            <a:off x="3195163" y="7002913"/>
            <a:ext cx="5613708" cy="22672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endCxn id="69" idx="2"/>
          </p:cNvCxnSpPr>
          <p:nvPr/>
        </p:nvCxnSpPr>
        <p:spPr>
          <a:xfrm>
            <a:off x="3257659" y="4649379"/>
            <a:ext cx="2994928" cy="152697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/>
          <p:cNvSpPr/>
          <p:nvPr/>
        </p:nvSpPr>
        <p:spPr>
          <a:xfrm>
            <a:off x="8598941" y="7599540"/>
            <a:ext cx="2262032" cy="51533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err="1"/>
              <a:t>글작성</a:t>
            </a:r>
            <a:r>
              <a:rPr lang="en-US" altLang="ko-KR" b="1" dirty="0"/>
              <a:t>,</a:t>
            </a:r>
            <a:r>
              <a:rPr lang="ko-KR" altLang="en-US" b="1" dirty="0"/>
              <a:t>수정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삭제</a:t>
            </a:r>
            <a:r>
              <a:rPr lang="en-US" altLang="ko-KR" b="1" dirty="0"/>
              <a:t>, </a:t>
            </a:r>
            <a:r>
              <a:rPr lang="ko-KR" altLang="en-US" b="1" dirty="0"/>
              <a:t>답변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774161" y="7335854"/>
            <a:ext cx="9827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2" name="직선 화살표 연결선 121"/>
          <p:cNvCxnSpPr>
            <a:stCxn id="91" idx="4"/>
            <a:endCxn id="120" idx="0"/>
          </p:cNvCxnSpPr>
          <p:nvPr/>
        </p:nvCxnSpPr>
        <p:spPr>
          <a:xfrm>
            <a:off x="9717370" y="7260579"/>
            <a:ext cx="12594" cy="338956"/>
          </a:xfrm>
          <a:prstGeom prst="straightConnector1">
            <a:avLst/>
          </a:prstGeom>
          <a:ln w="12700">
            <a:solidFill>
              <a:srgbClr val="00B0F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/>
          <p:cNvSpPr/>
          <p:nvPr/>
        </p:nvSpPr>
        <p:spPr>
          <a:xfrm>
            <a:off x="8688775" y="3474906"/>
            <a:ext cx="1373424" cy="51533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/>
              <a:t>id</a:t>
            </a:r>
            <a:r>
              <a:rPr lang="ko-KR" altLang="en-US" sz="2000" b="1"/>
              <a:t>중복</a:t>
            </a:r>
            <a:endParaRPr lang="en-US" altLang="ko-KR" sz="2000" b="1"/>
          </a:p>
          <a:p>
            <a:pPr algn="ctr"/>
            <a:r>
              <a:rPr lang="ko-KR" altLang="en-US" sz="2000" b="1"/>
              <a:t>체크</a:t>
            </a:r>
            <a:endParaRPr lang="ko-KR" altLang="en-US" sz="20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7601687" y="3481418"/>
            <a:ext cx="9827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7" name="직선 화살표 연결선 126"/>
          <p:cNvCxnSpPr>
            <a:stCxn id="68" idx="6"/>
            <a:endCxn id="125" idx="2"/>
          </p:cNvCxnSpPr>
          <p:nvPr/>
        </p:nvCxnSpPr>
        <p:spPr>
          <a:xfrm flipV="1">
            <a:off x="7685930" y="3732576"/>
            <a:ext cx="1002846" cy="1598"/>
          </a:xfrm>
          <a:prstGeom prst="straightConnector1">
            <a:avLst/>
          </a:prstGeom>
          <a:ln w="12700">
            <a:solidFill>
              <a:srgbClr val="00B0F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43C8D8-94F7-5354-5A20-ADD0875268A3}"/>
              </a:ext>
            </a:extLst>
          </p:cNvPr>
          <p:cNvGrpSpPr/>
          <p:nvPr/>
        </p:nvGrpSpPr>
        <p:grpSpPr>
          <a:xfrm>
            <a:off x="16431732" y="5067042"/>
            <a:ext cx="841898" cy="1103003"/>
            <a:chOff x="926659" y="2362099"/>
            <a:chExt cx="420949" cy="73533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5729F48-5282-E218-C367-AB28C48D4CF2}"/>
                </a:ext>
              </a:extLst>
            </p:cNvPr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957221A1-11A2-FA3C-92E6-6CC198C1A9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07C5D352-5C55-53C4-B400-2C4AE675ECB3}"/>
                  </a:ext>
                </a:extLst>
              </p:cNvPr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38E71337-725D-DA39-DD96-B65A38979E20}"/>
                  </a:ext>
                </a:extLst>
              </p:cNvPr>
              <p:cNvCxnSpPr>
                <a:stCxn id="2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95FEF26-C98F-6139-D218-524067224413}"/>
                  </a:ext>
                </a:extLst>
              </p:cNvPr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C55BBB09-4341-CFCF-4736-C12F269C7B0D}"/>
                  </a:ext>
                </a:extLst>
              </p:cNvPr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DBE52B-569C-653C-7DB8-CA1B64C0F922}"/>
                </a:ext>
              </a:extLst>
            </p:cNvPr>
            <p:cNvSpPr txBox="1"/>
            <p:nvPr/>
          </p:nvSpPr>
          <p:spPr>
            <a:xfrm>
              <a:off x="926659" y="2830695"/>
              <a:ext cx="420949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admin</a:t>
              </a: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48CCEFE-A3E5-57F0-C4B9-9636C73EE655}"/>
              </a:ext>
            </a:extLst>
          </p:cNvPr>
          <p:cNvCxnSpPr>
            <a:cxnSpLocks/>
          </p:cNvCxnSpPr>
          <p:nvPr/>
        </p:nvCxnSpPr>
        <p:spPr>
          <a:xfrm flipH="1" flipV="1">
            <a:off x="13381379" y="4877975"/>
            <a:ext cx="3103309" cy="58884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C43BE6CF-4E69-0C51-BD77-B5E708FD5D51}"/>
              </a:ext>
            </a:extLst>
          </p:cNvPr>
          <p:cNvSpPr/>
          <p:nvPr/>
        </p:nvSpPr>
        <p:spPr>
          <a:xfrm>
            <a:off x="11869211" y="4411856"/>
            <a:ext cx="1576973" cy="671583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시승신청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관리</a:t>
            </a:r>
            <a:endParaRPr lang="en-US" altLang="ko-KR" sz="2000" b="1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D8EF5B-A014-11DB-DB03-104E5C571484}"/>
              </a:ext>
            </a:extLst>
          </p:cNvPr>
          <p:cNvCxnSpPr>
            <a:cxnSpLocks/>
            <a:endCxn id="69" idx="0"/>
          </p:cNvCxnSpPr>
          <p:nvPr/>
        </p:nvCxnSpPr>
        <p:spPr>
          <a:xfrm flipH="1">
            <a:off x="7008671" y="5514628"/>
            <a:ext cx="9476017" cy="48298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61CD2F0-8D22-C218-CC60-4F73751527BB}"/>
              </a:ext>
            </a:extLst>
          </p:cNvPr>
          <p:cNvCxnSpPr>
            <a:cxnSpLocks/>
            <a:endCxn id="84" idx="6"/>
          </p:cNvCxnSpPr>
          <p:nvPr/>
        </p:nvCxnSpPr>
        <p:spPr>
          <a:xfrm flipH="1" flipV="1">
            <a:off x="7829945" y="4569187"/>
            <a:ext cx="8560234" cy="90549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8D3ABF9-D1B6-EF8D-07AD-56D84695B539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10753087" y="5460164"/>
            <a:ext cx="5674018" cy="52294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7542908-DA41-4F43-350A-5BFAC0AA7B86}"/>
              </a:ext>
            </a:extLst>
          </p:cNvPr>
          <p:cNvCxnSpPr>
            <a:cxnSpLocks/>
            <a:endCxn id="91" idx="6"/>
          </p:cNvCxnSpPr>
          <p:nvPr/>
        </p:nvCxnSpPr>
        <p:spPr>
          <a:xfrm flipH="1">
            <a:off x="10625860" y="5474677"/>
            <a:ext cx="5858828" cy="152823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-7030" y="-6419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7.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순차 다이어그램 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0031978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게시판</a:t>
            </a:r>
          </a:p>
        </p:txBody>
      </p:sp>
      <p:cxnSp>
        <p:nvCxnSpPr>
          <p:cNvPr id="64" name="직선 화살표 연결선 63"/>
          <p:cNvCxnSpPr/>
          <p:nvPr/>
        </p:nvCxnSpPr>
        <p:spPr>
          <a:xfrm flipH="1">
            <a:off x="1651938" y="4963232"/>
            <a:ext cx="135938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85800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200" b="1" dirty="0"/>
              <a:t>방문이용자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558008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가입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430216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로그인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아웃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302424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차량검색</a:t>
            </a:r>
            <a:endParaRPr lang="ko-KR" altLang="en-US" sz="2000" b="1" dirty="0"/>
          </a:p>
        </p:txBody>
      </p:sp>
      <p:sp>
        <p:nvSpPr>
          <p:cNvPr id="79" name="직사각형 78"/>
          <p:cNvSpPr/>
          <p:nvPr/>
        </p:nvSpPr>
        <p:spPr>
          <a:xfrm>
            <a:off x="8174632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시승신청</a:t>
            </a:r>
            <a:endParaRPr lang="ko-KR" altLang="en-US" sz="2000" b="1" dirty="0"/>
          </a:p>
        </p:txBody>
      </p:sp>
      <p:cxnSp>
        <p:nvCxnSpPr>
          <p:cNvPr id="80" name="직선 연결선 79"/>
          <p:cNvCxnSpPr>
            <a:stCxn id="74" idx="2"/>
          </p:cNvCxnSpPr>
          <p:nvPr/>
        </p:nvCxnSpPr>
        <p:spPr>
          <a:xfrm flipH="1">
            <a:off x="3237086" y="4146984"/>
            <a:ext cx="41002" cy="44338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150296" y="4146986"/>
            <a:ext cx="66498" cy="443383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7004068" y="4146986"/>
            <a:ext cx="18436" cy="443383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1405880" y="4146986"/>
            <a:ext cx="34287" cy="443383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8894712" y="4146986"/>
            <a:ext cx="40920" cy="443383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10766920" y="4146986"/>
            <a:ext cx="25462" cy="443383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1096582" y="468704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1711453" y="4795056"/>
            <a:ext cx="12786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2990056" y="468704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1261865" y="4266610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회원정보입력</a:t>
            </a:r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1672653" y="5538826"/>
            <a:ext cx="31896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261865" y="4903070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회원정보확인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1117848" y="5443128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05" name="직선 화살표 연결선 104"/>
          <p:cNvCxnSpPr/>
          <p:nvPr/>
        </p:nvCxnSpPr>
        <p:spPr>
          <a:xfrm flipH="1">
            <a:off x="1633796" y="5691050"/>
            <a:ext cx="322846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4862264" y="5443128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2702031" y="5194154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로그인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944" y="5659154"/>
            <a:ext cx="2488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4. </a:t>
            </a:r>
            <a:r>
              <a:rPr lang="ko-KR" altLang="en-US" sz="2000" dirty="0"/>
              <a:t>회원정보확인승인</a:t>
            </a:r>
          </a:p>
        </p:txBody>
      </p:sp>
      <p:cxnSp>
        <p:nvCxnSpPr>
          <p:cNvPr id="110" name="직선 화살표 연결선 109"/>
          <p:cNvCxnSpPr/>
          <p:nvPr/>
        </p:nvCxnSpPr>
        <p:spPr>
          <a:xfrm>
            <a:off x="1694472" y="6371022"/>
            <a:ext cx="504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1117848" y="6275326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 flipH="1">
            <a:off x="1655624" y="6523248"/>
            <a:ext cx="504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6734472" y="6275326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3566126" y="5994802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5. </a:t>
            </a:r>
            <a:r>
              <a:rPr lang="ko-KR" altLang="en-US" sz="2000" dirty="0" err="1"/>
              <a:t>차량검색</a:t>
            </a:r>
            <a:endParaRPr lang="ko-KR" altLang="en-US" sz="2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241573" y="6477956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6. </a:t>
            </a:r>
            <a:r>
              <a:rPr lang="ko-KR" altLang="en-US" sz="2000" dirty="0"/>
              <a:t>차량정보확인</a:t>
            </a:r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1711453" y="7001932"/>
            <a:ext cx="69289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117848" y="684728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 flipH="1">
            <a:off x="1693912" y="7095208"/>
            <a:ext cx="724172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8606680" y="684728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5668446" y="663354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 err="1"/>
              <a:t>시승신청</a:t>
            </a:r>
            <a:endParaRPr lang="ko-KR" altLang="en-US" dirty="0"/>
          </a:p>
        </p:txBody>
      </p:sp>
      <p:cxnSp>
        <p:nvCxnSpPr>
          <p:cNvPr id="147" name="직선 화살표 연결선 146"/>
          <p:cNvCxnSpPr/>
          <p:nvPr/>
        </p:nvCxnSpPr>
        <p:spPr>
          <a:xfrm flipV="1">
            <a:off x="1660506" y="7895504"/>
            <a:ext cx="8905210" cy="19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1083882" y="7819652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49" name="직선 화살표 연결선 148"/>
          <p:cNvCxnSpPr/>
          <p:nvPr/>
        </p:nvCxnSpPr>
        <p:spPr>
          <a:xfrm flipH="1">
            <a:off x="1617973" y="8035352"/>
            <a:ext cx="8901136" cy="405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/>
          <p:cNvSpPr/>
          <p:nvPr/>
        </p:nvSpPr>
        <p:spPr>
          <a:xfrm>
            <a:off x="10565716" y="7819652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5404369" y="7503954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13. </a:t>
            </a:r>
            <a:r>
              <a:rPr lang="ko-KR" altLang="en-US" sz="2000" dirty="0"/>
              <a:t>글 작성 </a:t>
            </a:r>
            <a:r>
              <a:rPr lang="en-US" altLang="ko-KR" sz="2000" dirty="0"/>
              <a:t>/ </a:t>
            </a:r>
            <a:r>
              <a:rPr lang="ko-KR" altLang="en-US" sz="2000" dirty="0" err="1"/>
              <a:t>답글</a:t>
            </a:r>
            <a:r>
              <a:rPr lang="ko-KR" altLang="en-US" sz="2000" dirty="0"/>
              <a:t> 달기</a:t>
            </a:r>
            <a:r>
              <a:rPr lang="en-US" altLang="ko-KR" sz="2000" dirty="0"/>
              <a:t>/ </a:t>
            </a:r>
            <a:r>
              <a:rPr lang="ko-KR" altLang="en-US" sz="2000" dirty="0" err="1"/>
              <a:t>댓글</a:t>
            </a:r>
            <a:r>
              <a:rPr lang="ko-KR" altLang="en-US" sz="2000" dirty="0"/>
              <a:t> 달기 </a:t>
            </a:r>
            <a:r>
              <a:rPr lang="en-US" altLang="ko-KR" sz="2000" dirty="0"/>
              <a:t>/ </a:t>
            </a:r>
            <a:r>
              <a:rPr lang="ko-KR" altLang="en-US" sz="2000" dirty="0"/>
              <a:t>조회 </a:t>
            </a:r>
            <a:r>
              <a:rPr lang="en-US" altLang="ko-KR" sz="2000" dirty="0"/>
              <a:t>/ </a:t>
            </a:r>
            <a:r>
              <a:rPr lang="ko-KR" altLang="en-US" sz="2000" dirty="0"/>
              <a:t>삭제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412475" y="7948276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14. </a:t>
            </a:r>
            <a:r>
              <a:rPr lang="ko-KR" altLang="en-US" sz="2000" dirty="0"/>
              <a:t>게시판 확인</a:t>
            </a:r>
          </a:p>
        </p:txBody>
      </p:sp>
      <p:cxnSp>
        <p:nvCxnSpPr>
          <p:cNvPr id="153" name="구부러진 연결선 152"/>
          <p:cNvCxnSpPr>
            <a:stCxn id="100" idx="0"/>
            <a:endCxn id="155" idx="3"/>
          </p:cNvCxnSpPr>
          <p:nvPr/>
        </p:nvCxnSpPr>
        <p:spPr>
          <a:xfrm rot="16200000" flipH="1">
            <a:off x="3485111" y="4480020"/>
            <a:ext cx="162018" cy="576064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3241572" y="4182988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1.1 id</a:t>
            </a:r>
            <a:r>
              <a:rPr lang="ko-KR" altLang="en-US" sz="2000" dirty="0"/>
              <a:t>중복체크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3278088" y="4734892"/>
            <a:ext cx="576064" cy="228340"/>
          </a:xfrm>
          <a:prstGeom prst="rect">
            <a:avLst/>
          </a:prstGeom>
          <a:solidFill>
            <a:schemeClr val="bg1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062B63-4148-D6F1-7C19-E9A9BF24CC1E}"/>
              </a:ext>
            </a:extLst>
          </p:cNvPr>
          <p:cNvSpPr/>
          <p:nvPr/>
        </p:nvSpPr>
        <p:spPr>
          <a:xfrm>
            <a:off x="12482603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200" b="1" dirty="0"/>
              <a:t>관리자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6AAE93-9290-E203-4691-D0D753F397C9}"/>
              </a:ext>
            </a:extLst>
          </p:cNvPr>
          <p:cNvCxnSpPr>
            <a:cxnSpLocks/>
          </p:cNvCxnSpPr>
          <p:nvPr/>
        </p:nvCxnSpPr>
        <p:spPr>
          <a:xfrm>
            <a:off x="13198220" y="4164942"/>
            <a:ext cx="38963" cy="211038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ECF2EE-A7C5-DDD7-A6F4-87269E433B57}"/>
              </a:ext>
            </a:extLst>
          </p:cNvPr>
          <p:cNvSpPr/>
          <p:nvPr/>
        </p:nvSpPr>
        <p:spPr>
          <a:xfrm>
            <a:off x="14262622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로그인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아웃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450A46-5EAC-0E02-884D-86614C54A31C}"/>
              </a:ext>
            </a:extLst>
          </p:cNvPr>
          <p:cNvCxnSpPr>
            <a:cxnSpLocks/>
          </p:cNvCxnSpPr>
          <p:nvPr/>
        </p:nvCxnSpPr>
        <p:spPr>
          <a:xfrm>
            <a:off x="15093933" y="4182990"/>
            <a:ext cx="0" cy="20923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0E653B-87ED-0F74-F41B-D9E5A7519532}"/>
              </a:ext>
            </a:extLst>
          </p:cNvPr>
          <p:cNvSpPr/>
          <p:nvPr/>
        </p:nvSpPr>
        <p:spPr>
          <a:xfrm>
            <a:off x="12953614" y="4643718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78EAE5-0049-3EC2-20A3-0597B5046279}"/>
              </a:ext>
            </a:extLst>
          </p:cNvPr>
          <p:cNvSpPr/>
          <p:nvPr/>
        </p:nvSpPr>
        <p:spPr>
          <a:xfrm>
            <a:off x="14802090" y="4654643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6BDFD-3CEC-F8D9-AD60-1850E99999D4}"/>
              </a:ext>
            </a:extLst>
          </p:cNvPr>
          <p:cNvSpPr txBox="1"/>
          <p:nvPr/>
        </p:nvSpPr>
        <p:spPr>
          <a:xfrm>
            <a:off x="13237183" y="484677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관리자승인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714B359-8ABE-7B40-896B-C1CA1E713519}"/>
              </a:ext>
            </a:extLst>
          </p:cNvPr>
          <p:cNvCxnSpPr>
            <a:cxnSpLocks/>
          </p:cNvCxnSpPr>
          <p:nvPr/>
        </p:nvCxnSpPr>
        <p:spPr>
          <a:xfrm>
            <a:off x="13574396" y="4732922"/>
            <a:ext cx="12276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CBC2AD-3B0B-C7E8-0AD9-A6DBB702954C}"/>
              </a:ext>
            </a:extLst>
          </p:cNvPr>
          <p:cNvCxnSpPr>
            <a:cxnSpLocks/>
          </p:cNvCxnSpPr>
          <p:nvPr/>
        </p:nvCxnSpPr>
        <p:spPr>
          <a:xfrm flipH="1" flipV="1">
            <a:off x="13529678" y="4881336"/>
            <a:ext cx="1263918" cy="37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7700F2-79D9-C6AE-06F4-72329553366B}"/>
              </a:ext>
            </a:extLst>
          </p:cNvPr>
          <p:cNvSpPr txBox="1"/>
          <p:nvPr/>
        </p:nvSpPr>
        <p:spPr>
          <a:xfrm>
            <a:off x="13612860" y="4388250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로그인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47FAA8-2F28-14D2-2540-808FA079D9D7}"/>
              </a:ext>
            </a:extLst>
          </p:cNvPr>
          <p:cNvSpPr/>
          <p:nvPr/>
        </p:nvSpPr>
        <p:spPr>
          <a:xfrm>
            <a:off x="16034167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시승신청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관리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E46AA1-D8FA-F408-B7FD-BC6F55F72419}"/>
              </a:ext>
            </a:extLst>
          </p:cNvPr>
          <p:cNvCxnSpPr>
            <a:cxnSpLocks/>
          </p:cNvCxnSpPr>
          <p:nvPr/>
        </p:nvCxnSpPr>
        <p:spPr>
          <a:xfrm>
            <a:off x="16865478" y="4182990"/>
            <a:ext cx="0" cy="210351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E9B4E4-30FE-781A-99C6-9EECF4B1D9D6}"/>
              </a:ext>
            </a:extLst>
          </p:cNvPr>
          <p:cNvSpPr/>
          <p:nvPr/>
        </p:nvSpPr>
        <p:spPr>
          <a:xfrm>
            <a:off x="12952705" y="539167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1FC4C0-575A-8064-A008-08ED46B8EECE}"/>
              </a:ext>
            </a:extLst>
          </p:cNvPr>
          <p:cNvSpPr/>
          <p:nvPr/>
        </p:nvSpPr>
        <p:spPr>
          <a:xfrm>
            <a:off x="16582344" y="539167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C9C61E-3E7B-0FC6-08DD-2F6D97E18E7A}"/>
              </a:ext>
            </a:extLst>
          </p:cNvPr>
          <p:cNvSpPr txBox="1"/>
          <p:nvPr/>
        </p:nvSpPr>
        <p:spPr>
          <a:xfrm>
            <a:off x="13937489" y="5645579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/>
              <a:t>시승신청 목록 확인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52333E-7FF6-8512-8D9E-B5D87ED741B2}"/>
              </a:ext>
            </a:extLst>
          </p:cNvPr>
          <p:cNvSpPr txBox="1"/>
          <p:nvPr/>
        </p:nvSpPr>
        <p:spPr>
          <a:xfrm>
            <a:off x="13975328" y="5112074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시승신청 내역 조회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ECE3796-DD2D-976B-D5E2-B9D01675A6D6}"/>
              </a:ext>
            </a:extLst>
          </p:cNvPr>
          <p:cNvCxnSpPr>
            <a:cxnSpLocks/>
          </p:cNvCxnSpPr>
          <p:nvPr/>
        </p:nvCxnSpPr>
        <p:spPr>
          <a:xfrm>
            <a:off x="13574396" y="5512184"/>
            <a:ext cx="300453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01A4E8-1D96-DCBA-BBE0-40D3437C39E1}"/>
              </a:ext>
            </a:extLst>
          </p:cNvPr>
          <p:cNvCxnSpPr>
            <a:cxnSpLocks/>
          </p:cNvCxnSpPr>
          <p:nvPr/>
        </p:nvCxnSpPr>
        <p:spPr>
          <a:xfrm flipH="1">
            <a:off x="13532187" y="5618627"/>
            <a:ext cx="3011814" cy="184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21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982</Words>
  <Application>Microsoft Office PowerPoint</Application>
  <PresentationFormat>사용자 지정</PresentationFormat>
  <Paragraphs>282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Calibri</vt:lpstr>
      <vt:lpstr>Arial</vt:lpstr>
      <vt:lpstr>Wingdings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사업 제안서 프레젠테이션</dc:title>
  <dc:creator>EZEN202</dc:creator>
  <cp:lastModifiedBy>박제연</cp:lastModifiedBy>
  <cp:revision>59</cp:revision>
  <dcterms:created xsi:type="dcterms:W3CDTF">2006-08-16T00:00:00Z</dcterms:created>
  <dcterms:modified xsi:type="dcterms:W3CDTF">2023-11-01T09:00:28Z</dcterms:modified>
  <dc:identifier>DAFxeQXPo3I</dc:identifier>
</cp:coreProperties>
</file>